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89" r:id="rId17"/>
    <p:sldId id="272" r:id="rId18"/>
    <p:sldId id="273" r:id="rId19"/>
    <p:sldId id="274" r:id="rId20"/>
    <p:sldId id="275" r:id="rId21"/>
    <p:sldId id="290" r:id="rId22"/>
    <p:sldId id="291" r:id="rId23"/>
    <p:sldId id="301" r:id="rId24"/>
    <p:sldId id="292" r:id="rId25"/>
    <p:sldId id="302" r:id="rId26"/>
    <p:sldId id="293" r:id="rId27"/>
    <p:sldId id="294" r:id="rId28"/>
    <p:sldId id="311" r:id="rId29"/>
    <p:sldId id="295" r:id="rId30"/>
    <p:sldId id="312" r:id="rId31"/>
    <p:sldId id="296" r:id="rId32"/>
    <p:sldId id="297" r:id="rId33"/>
    <p:sldId id="314" r:id="rId34"/>
    <p:sldId id="298" r:id="rId35"/>
    <p:sldId id="315" r:id="rId36"/>
    <p:sldId id="299" r:id="rId37"/>
    <p:sldId id="316" r:id="rId38"/>
    <p:sldId id="300" r:id="rId39"/>
    <p:sldId id="317"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26558A-1ED3-4D38-A13A-782FA7AE37E7}" v="184" dt="2024-11-26T05:14:54.725"/>
    <p1510:client id="{54FE4273-1751-40C3-BDCB-3331AAC1A57D}" v="1185" dt="2024-11-26T07:11:16.4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D6D0F569-AC90-44EB-9EF4-4E5C2F5D823C}" type="datetime1">
              <a:rPr lang="en-US" smtClean="0"/>
              <a:t>11/25/2024</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268632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46BA7D41-E8B7-4A0B-B861-3EC4AE88917D}" type="datetime1">
              <a:rPr lang="en-US" smtClean="0"/>
              <a:t>11/25/2024</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18518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A7C34823-0B19-4B4E-A643-7A3B0A3D24D6}" type="datetime1">
              <a:rPr lang="en-US" smtClean="0"/>
              <a:t>11/25/2024</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99202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11/25/2024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56178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DFFC2ADC-3680-4013-A757-E4663495DB98}" type="datetime1">
              <a:rPr lang="en-US" smtClean="0"/>
              <a:t>11/25/2024</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333020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4751BA94-5DCA-4F19-960F-0FB2BD5EE85A}" type="datetime1">
              <a:rPr lang="en-US" smtClean="0"/>
              <a:t>11/25/2024</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799724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01BED947-38D9-44AC-8B89-E79758333B77}" type="datetime1">
              <a:rPr lang="en-US" smtClean="0"/>
              <a:t>11/25/2024</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71205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dirty="0"/>
              <a:t>Click to edit Master title style</a:t>
            </a:r>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3781E23F-BD3C-4F23-B116-2B758120C8AC}" type="datetime1">
              <a:rPr lang="en-US" smtClean="0"/>
              <a:t>11/25/2024</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42097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473CFAA9-6D59-4D98-869E-ACBDB83B2CA4}" type="datetime1">
              <a:rPr lang="en-US" smtClean="0"/>
              <a:t>11/25/2024</a:t>
            </a:fld>
            <a:endParaRPr lang="en-US"/>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329986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DC410804-27E3-430A-BB42-B831260DE39A}" type="datetime1">
              <a:rPr lang="en-US" smtClean="0"/>
              <a:t>11/25/2024</a:t>
            </a:fld>
            <a:endParaRPr lang="en-US" dirty="0"/>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30251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60E22DE3-3D1A-4D53-B9A6-6C7463B8C992}" type="datetime1">
              <a:rPr lang="en-US" smtClean="0"/>
              <a:t>11/25/2024</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730837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5ECD8B30-1B71-45A1-8314-D59C86F581E1}" type="datetime1">
              <a:rPr lang="en-US" smtClean="0"/>
              <a:pPr/>
              <a:t>11/25/2024</a:t>
            </a:fld>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endParaRPr lang="en-US" b="1" dirty="0"/>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3619293975"/>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0" r:id="rId6"/>
    <p:sldLayoutId id="2147483686" r:id="rId7"/>
    <p:sldLayoutId id="2147483687" r:id="rId8"/>
    <p:sldLayoutId id="2147483688" r:id="rId9"/>
    <p:sldLayoutId id="2147483689" r:id="rId10"/>
    <p:sldLayoutId id="214748369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tx1"/>
          </a:solidFill>
        </p:grpSpPr>
        <p:sp>
          <p:nvSpPr>
            <p:cNvPr id="11" name="Freeform: Shape 10">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4" name="Freeform: Shape 13">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10634"/>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1"/>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1"/>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953375" y="698414"/>
            <a:ext cx="7559852" cy="2984915"/>
          </a:xfrm>
        </p:spPr>
        <p:txBody>
          <a:bodyPr>
            <a:normAutofit/>
          </a:bodyPr>
          <a:lstStyle/>
          <a:p>
            <a:r>
              <a:rPr lang="en-US" dirty="0">
                <a:ea typeface="Source Sans Pro SemiBold"/>
              </a:rPr>
              <a:t>Assignment 6</a:t>
            </a:r>
            <a:endParaRPr lang="en-US" dirty="0"/>
          </a:p>
        </p:txBody>
      </p:sp>
      <p:sp>
        <p:nvSpPr>
          <p:cNvPr id="3" name="Subtitle 2"/>
          <p:cNvSpPr>
            <a:spLocks noGrp="1"/>
          </p:cNvSpPr>
          <p:nvPr>
            <p:ph type="subTitle" idx="1"/>
          </p:nvPr>
        </p:nvSpPr>
        <p:spPr>
          <a:xfrm>
            <a:off x="2242409" y="3862332"/>
            <a:ext cx="5786232" cy="1334906"/>
          </a:xfrm>
        </p:spPr>
        <p:txBody>
          <a:bodyPr vert="horz" lIns="91440" tIns="45720" rIns="91440" bIns="45720" rtlCol="0" anchor="t">
            <a:normAutofit/>
          </a:bodyPr>
          <a:lstStyle/>
          <a:p>
            <a:r>
              <a:rPr lang="en-US" dirty="0">
                <a:ea typeface="Source Sans Pro"/>
              </a:rPr>
              <a:t>Name – Sahil S. Kadam</a:t>
            </a:r>
          </a:p>
          <a:p>
            <a:r>
              <a:rPr lang="en-US" dirty="0">
                <a:ea typeface="Source Sans Pro"/>
              </a:rPr>
              <a:t>Roll no : 150096724124</a:t>
            </a:r>
          </a:p>
        </p:txBody>
      </p:sp>
      <p:sp>
        <p:nvSpPr>
          <p:cNvPr id="20"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4"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tx1"/>
          </a:solidFill>
        </p:grpSpPr>
        <p:sp>
          <p:nvSpPr>
            <p:cNvPr id="25" name="Freeform: Shape 24">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1" name="Oval 30">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Freeform: Shape 34">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Freeform: Shape 36">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343A8-4899-EE01-22E9-860666EB70DE}"/>
              </a:ext>
            </a:extLst>
          </p:cNvPr>
          <p:cNvSpPr>
            <a:spLocks noGrp="1"/>
          </p:cNvSpPr>
          <p:nvPr>
            <p:ph type="title"/>
          </p:nvPr>
        </p:nvSpPr>
        <p:spPr/>
        <p:txBody>
          <a:bodyPr/>
          <a:lstStyle/>
          <a:p>
            <a:r>
              <a:rPr lang="en-US" b="1" dirty="0">
                <a:ea typeface="Source Sans Pro"/>
              </a:rPr>
              <a:t>What is Information &amp; types of info. ? </a:t>
            </a:r>
            <a:endParaRPr lang="en-US" b="1">
              <a:ea typeface="Source Sans Pro"/>
            </a:endParaRPr>
          </a:p>
        </p:txBody>
      </p:sp>
      <p:sp>
        <p:nvSpPr>
          <p:cNvPr id="3" name="Content Placeholder 2">
            <a:extLst>
              <a:ext uri="{FF2B5EF4-FFF2-40B4-BE49-F238E27FC236}">
                <a16:creationId xmlns:a16="http://schemas.microsoft.com/office/drawing/2014/main" id="{F33E177B-2004-32AA-62A1-05975701E22F}"/>
              </a:ext>
            </a:extLst>
          </p:cNvPr>
          <p:cNvSpPr>
            <a:spLocks noGrp="1"/>
          </p:cNvSpPr>
          <p:nvPr>
            <p:ph sz="half" idx="1"/>
          </p:nvPr>
        </p:nvSpPr>
        <p:spPr/>
        <p:txBody>
          <a:bodyPr vert="horz" lIns="91440" tIns="45720" rIns="91440" bIns="45720" rtlCol="0" anchor="t">
            <a:normAutofit/>
          </a:bodyPr>
          <a:lstStyle/>
          <a:p>
            <a:r>
              <a:rPr lang="en-US" dirty="0">
                <a:ea typeface="+mn-lt"/>
                <a:cs typeface="+mn-lt"/>
              </a:rPr>
              <a:t>Information is data that has been processed, organized, and structured to provide meaning and context. It is the result of interpreting and analyzing raw data, turning it into something useful and understandable.</a:t>
            </a:r>
            <a:endParaRPr lang="en-US" dirty="0"/>
          </a:p>
        </p:txBody>
      </p:sp>
      <p:sp>
        <p:nvSpPr>
          <p:cNvPr id="4" name="Content Placeholder 3">
            <a:extLst>
              <a:ext uri="{FF2B5EF4-FFF2-40B4-BE49-F238E27FC236}">
                <a16:creationId xmlns:a16="http://schemas.microsoft.com/office/drawing/2014/main" id="{06B41C0C-6952-ABF5-14A9-ACCBD3F6B3FD}"/>
              </a:ext>
            </a:extLst>
          </p:cNvPr>
          <p:cNvSpPr>
            <a:spLocks noGrp="1"/>
          </p:cNvSpPr>
          <p:nvPr>
            <p:ph sz="half" idx="2"/>
          </p:nvPr>
        </p:nvSpPr>
        <p:spPr/>
        <p:txBody>
          <a:bodyPr vert="horz" lIns="91440" tIns="45720" rIns="91440" bIns="45720" rtlCol="0" anchor="t">
            <a:normAutofit/>
          </a:bodyPr>
          <a:lstStyle/>
          <a:p>
            <a:r>
              <a:rPr lang="en-US" dirty="0">
                <a:ea typeface="Source Sans Pro"/>
              </a:rPr>
              <a:t>Descriptive </a:t>
            </a:r>
          </a:p>
          <a:p>
            <a:r>
              <a:rPr lang="en-US" err="1">
                <a:ea typeface="Source Sans Pro"/>
              </a:rPr>
              <a:t>Quantative</a:t>
            </a:r>
            <a:endParaRPr lang="en-US" dirty="0" err="1">
              <a:ea typeface="Source Sans Pro"/>
            </a:endParaRPr>
          </a:p>
          <a:p>
            <a:r>
              <a:rPr lang="en-US" dirty="0">
                <a:ea typeface="Source Sans Pro"/>
              </a:rPr>
              <a:t>Qualitative</a:t>
            </a:r>
          </a:p>
          <a:p>
            <a:r>
              <a:rPr lang="en-US" dirty="0">
                <a:ea typeface="Source Sans Pro"/>
              </a:rPr>
              <a:t>Historical</a:t>
            </a:r>
          </a:p>
          <a:p>
            <a:r>
              <a:rPr lang="en-US" dirty="0">
                <a:ea typeface="Source Sans Pro"/>
              </a:rPr>
              <a:t>Analytical</a:t>
            </a:r>
          </a:p>
        </p:txBody>
      </p:sp>
    </p:spTree>
    <p:extLst>
      <p:ext uri="{BB962C8B-B14F-4D97-AF65-F5344CB8AC3E}">
        <p14:creationId xmlns:p14="http://schemas.microsoft.com/office/powerpoint/2010/main" val="2890409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45AB4-9067-3DFD-7A57-139956D0B962}"/>
              </a:ext>
            </a:extLst>
          </p:cNvPr>
          <p:cNvSpPr>
            <a:spLocks noGrp="1"/>
          </p:cNvSpPr>
          <p:nvPr>
            <p:ph type="title"/>
          </p:nvPr>
        </p:nvSpPr>
        <p:spPr/>
        <p:txBody>
          <a:bodyPr/>
          <a:lstStyle/>
          <a:p>
            <a:r>
              <a:rPr lang="en-US" b="1" dirty="0">
                <a:ea typeface="Source Sans Pro"/>
              </a:rPr>
              <a:t>Descriptive </a:t>
            </a:r>
          </a:p>
        </p:txBody>
      </p:sp>
      <p:sp>
        <p:nvSpPr>
          <p:cNvPr id="3" name="Content Placeholder 2">
            <a:extLst>
              <a:ext uri="{FF2B5EF4-FFF2-40B4-BE49-F238E27FC236}">
                <a16:creationId xmlns:a16="http://schemas.microsoft.com/office/drawing/2014/main" id="{932A1C0C-A944-D501-5FC1-91BD63E02DAD}"/>
              </a:ext>
            </a:extLst>
          </p:cNvPr>
          <p:cNvSpPr>
            <a:spLocks noGrp="1"/>
          </p:cNvSpPr>
          <p:nvPr>
            <p:ph idx="1"/>
          </p:nvPr>
        </p:nvSpPr>
        <p:spPr/>
        <p:txBody>
          <a:bodyPr vert="horz" lIns="91440" tIns="45720" rIns="91440" bIns="45720" rtlCol="0" anchor="t">
            <a:normAutofit/>
          </a:bodyPr>
          <a:lstStyle/>
          <a:p>
            <a:r>
              <a:rPr lang="en-US" dirty="0">
                <a:ea typeface="+mn-lt"/>
                <a:cs typeface="+mn-lt"/>
              </a:rPr>
              <a:t>Definition: Information that describes characteristics or details about an object, event, or situation.</a:t>
            </a:r>
            <a:endParaRPr lang="en-US" dirty="0">
              <a:ea typeface="Source Sans Pro"/>
            </a:endParaRPr>
          </a:p>
          <a:p>
            <a:endParaRPr lang="en-US"/>
          </a:p>
          <a:p>
            <a:r>
              <a:rPr lang="en-US" dirty="0">
                <a:ea typeface="+mn-lt"/>
                <a:cs typeface="+mn-lt"/>
              </a:rPr>
              <a:t>Example: A product description on an e-commerce site, detailing its features, dimensions, and specifications.</a:t>
            </a:r>
            <a:endParaRPr lang="en-US" dirty="0"/>
          </a:p>
        </p:txBody>
      </p:sp>
    </p:spTree>
    <p:extLst>
      <p:ext uri="{BB962C8B-B14F-4D97-AF65-F5344CB8AC3E}">
        <p14:creationId xmlns:p14="http://schemas.microsoft.com/office/powerpoint/2010/main" val="288975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45AB4-9067-3DFD-7A57-139956D0B962}"/>
              </a:ext>
            </a:extLst>
          </p:cNvPr>
          <p:cNvSpPr>
            <a:spLocks noGrp="1"/>
          </p:cNvSpPr>
          <p:nvPr>
            <p:ph type="title"/>
          </p:nvPr>
        </p:nvSpPr>
        <p:spPr/>
        <p:txBody>
          <a:bodyPr/>
          <a:lstStyle/>
          <a:p>
            <a:r>
              <a:rPr lang="en-US" b="1" dirty="0" err="1">
                <a:ea typeface="Source Sans Pro"/>
              </a:rPr>
              <a:t>Quantative</a:t>
            </a:r>
            <a:r>
              <a:rPr lang="en-US" b="1" dirty="0">
                <a:ea typeface="Source Sans Pro"/>
              </a:rPr>
              <a:t> </a:t>
            </a:r>
          </a:p>
        </p:txBody>
      </p:sp>
      <p:sp>
        <p:nvSpPr>
          <p:cNvPr id="3" name="Content Placeholder 2">
            <a:extLst>
              <a:ext uri="{FF2B5EF4-FFF2-40B4-BE49-F238E27FC236}">
                <a16:creationId xmlns:a16="http://schemas.microsoft.com/office/drawing/2014/main" id="{932A1C0C-A944-D501-5FC1-91BD63E02DAD}"/>
              </a:ext>
            </a:extLst>
          </p:cNvPr>
          <p:cNvSpPr>
            <a:spLocks noGrp="1"/>
          </p:cNvSpPr>
          <p:nvPr>
            <p:ph idx="1"/>
          </p:nvPr>
        </p:nvSpPr>
        <p:spPr/>
        <p:txBody>
          <a:bodyPr vert="horz" lIns="91440" tIns="45720" rIns="91440" bIns="45720" rtlCol="0" anchor="t">
            <a:normAutofit/>
          </a:bodyPr>
          <a:lstStyle/>
          <a:p>
            <a:r>
              <a:rPr lang="en-US" dirty="0">
                <a:ea typeface="+mn-lt"/>
                <a:cs typeface="+mn-lt"/>
              </a:rPr>
              <a:t>Definition: Information expressed in numerical terms, used for measurement and comparison.</a:t>
            </a:r>
          </a:p>
          <a:p>
            <a:endParaRPr lang="en-US"/>
          </a:p>
          <a:p>
            <a:r>
              <a:rPr lang="en-US" dirty="0">
                <a:ea typeface="+mn-lt"/>
                <a:cs typeface="+mn-lt"/>
              </a:rPr>
              <a:t>Example: Annual revenue figures, test scores, or population statistics.</a:t>
            </a:r>
            <a:endParaRPr lang="en-US"/>
          </a:p>
        </p:txBody>
      </p:sp>
    </p:spTree>
    <p:extLst>
      <p:ext uri="{BB962C8B-B14F-4D97-AF65-F5344CB8AC3E}">
        <p14:creationId xmlns:p14="http://schemas.microsoft.com/office/powerpoint/2010/main" val="592791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45AB4-9067-3DFD-7A57-139956D0B962}"/>
              </a:ext>
            </a:extLst>
          </p:cNvPr>
          <p:cNvSpPr>
            <a:spLocks noGrp="1"/>
          </p:cNvSpPr>
          <p:nvPr>
            <p:ph type="title"/>
          </p:nvPr>
        </p:nvSpPr>
        <p:spPr/>
        <p:txBody>
          <a:bodyPr/>
          <a:lstStyle/>
          <a:p>
            <a:r>
              <a:rPr lang="en-US" b="1" dirty="0">
                <a:ea typeface="Source Sans Pro"/>
              </a:rPr>
              <a:t>Qualitative</a:t>
            </a:r>
          </a:p>
        </p:txBody>
      </p:sp>
      <p:sp>
        <p:nvSpPr>
          <p:cNvPr id="3" name="Content Placeholder 2">
            <a:extLst>
              <a:ext uri="{FF2B5EF4-FFF2-40B4-BE49-F238E27FC236}">
                <a16:creationId xmlns:a16="http://schemas.microsoft.com/office/drawing/2014/main" id="{932A1C0C-A944-D501-5FC1-91BD63E02DAD}"/>
              </a:ext>
            </a:extLst>
          </p:cNvPr>
          <p:cNvSpPr>
            <a:spLocks noGrp="1"/>
          </p:cNvSpPr>
          <p:nvPr>
            <p:ph idx="1"/>
          </p:nvPr>
        </p:nvSpPr>
        <p:spPr/>
        <p:txBody>
          <a:bodyPr vert="horz" lIns="91440" tIns="45720" rIns="91440" bIns="45720" rtlCol="0" anchor="t">
            <a:normAutofit/>
          </a:bodyPr>
          <a:lstStyle/>
          <a:p>
            <a:r>
              <a:rPr lang="en-US" dirty="0">
                <a:ea typeface="+mn-lt"/>
                <a:cs typeface="+mn-lt"/>
              </a:rPr>
              <a:t>Definition: Non-numerical information that provides insights into the qualities or characteristics of something.</a:t>
            </a:r>
            <a:endParaRPr lang="en-US" dirty="0">
              <a:ea typeface="Source Sans Pro"/>
            </a:endParaRPr>
          </a:p>
          <a:p>
            <a:endParaRPr lang="en-US"/>
          </a:p>
          <a:p>
            <a:r>
              <a:rPr lang="en-US" dirty="0">
                <a:ea typeface="+mn-lt"/>
                <a:cs typeface="+mn-lt"/>
              </a:rPr>
              <a:t>Example: Customer feedback and reviews, interview transcripts, or observations from a field study.</a:t>
            </a:r>
            <a:endParaRPr lang="en-US" dirty="0"/>
          </a:p>
        </p:txBody>
      </p:sp>
    </p:spTree>
    <p:extLst>
      <p:ext uri="{BB962C8B-B14F-4D97-AF65-F5344CB8AC3E}">
        <p14:creationId xmlns:p14="http://schemas.microsoft.com/office/powerpoint/2010/main" val="2864341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45AB4-9067-3DFD-7A57-139956D0B962}"/>
              </a:ext>
            </a:extLst>
          </p:cNvPr>
          <p:cNvSpPr>
            <a:spLocks noGrp="1"/>
          </p:cNvSpPr>
          <p:nvPr>
            <p:ph type="title"/>
          </p:nvPr>
        </p:nvSpPr>
        <p:spPr/>
        <p:txBody>
          <a:bodyPr/>
          <a:lstStyle/>
          <a:p>
            <a:r>
              <a:rPr lang="en-US" b="1" dirty="0">
                <a:ea typeface="Source Sans Pro"/>
              </a:rPr>
              <a:t>Historical </a:t>
            </a:r>
          </a:p>
        </p:txBody>
      </p:sp>
      <p:sp>
        <p:nvSpPr>
          <p:cNvPr id="3" name="Content Placeholder 2">
            <a:extLst>
              <a:ext uri="{FF2B5EF4-FFF2-40B4-BE49-F238E27FC236}">
                <a16:creationId xmlns:a16="http://schemas.microsoft.com/office/drawing/2014/main" id="{932A1C0C-A944-D501-5FC1-91BD63E02DAD}"/>
              </a:ext>
            </a:extLst>
          </p:cNvPr>
          <p:cNvSpPr>
            <a:spLocks noGrp="1"/>
          </p:cNvSpPr>
          <p:nvPr>
            <p:ph idx="1"/>
          </p:nvPr>
        </p:nvSpPr>
        <p:spPr/>
        <p:txBody>
          <a:bodyPr vert="horz" lIns="91440" tIns="45720" rIns="91440" bIns="45720" rtlCol="0" anchor="t">
            <a:normAutofit/>
          </a:bodyPr>
          <a:lstStyle/>
          <a:p>
            <a:r>
              <a:rPr lang="en-US" dirty="0">
                <a:ea typeface="+mn-lt"/>
                <a:cs typeface="+mn-lt"/>
              </a:rPr>
              <a:t>Definition: Information about past events or data collected over time.</a:t>
            </a:r>
            <a:endParaRPr lang="en-US" dirty="0">
              <a:ea typeface="Source Sans Pro"/>
            </a:endParaRPr>
          </a:p>
          <a:p>
            <a:endParaRPr lang="en-US"/>
          </a:p>
          <a:p>
            <a:r>
              <a:rPr lang="en-US" dirty="0">
                <a:ea typeface="+mn-lt"/>
                <a:cs typeface="+mn-lt"/>
              </a:rPr>
              <a:t>Example: Historical weather records, archives of old newspapers, or company financial reports from previous years.</a:t>
            </a:r>
            <a:endParaRPr lang="en-US" dirty="0"/>
          </a:p>
        </p:txBody>
      </p:sp>
    </p:spTree>
    <p:extLst>
      <p:ext uri="{BB962C8B-B14F-4D97-AF65-F5344CB8AC3E}">
        <p14:creationId xmlns:p14="http://schemas.microsoft.com/office/powerpoint/2010/main" val="1372029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45AB4-9067-3DFD-7A57-139956D0B962}"/>
              </a:ext>
            </a:extLst>
          </p:cNvPr>
          <p:cNvSpPr>
            <a:spLocks noGrp="1"/>
          </p:cNvSpPr>
          <p:nvPr>
            <p:ph type="title"/>
          </p:nvPr>
        </p:nvSpPr>
        <p:spPr/>
        <p:txBody>
          <a:bodyPr/>
          <a:lstStyle/>
          <a:p>
            <a:r>
              <a:rPr lang="en-US" b="1" dirty="0">
                <a:ea typeface="Source Sans Pro"/>
              </a:rPr>
              <a:t>Analytical</a:t>
            </a:r>
          </a:p>
        </p:txBody>
      </p:sp>
      <p:sp>
        <p:nvSpPr>
          <p:cNvPr id="3" name="Content Placeholder 2">
            <a:extLst>
              <a:ext uri="{FF2B5EF4-FFF2-40B4-BE49-F238E27FC236}">
                <a16:creationId xmlns:a16="http://schemas.microsoft.com/office/drawing/2014/main" id="{932A1C0C-A944-D501-5FC1-91BD63E02DAD}"/>
              </a:ext>
            </a:extLst>
          </p:cNvPr>
          <p:cNvSpPr>
            <a:spLocks noGrp="1"/>
          </p:cNvSpPr>
          <p:nvPr>
            <p:ph idx="1"/>
          </p:nvPr>
        </p:nvSpPr>
        <p:spPr/>
        <p:txBody>
          <a:bodyPr vert="horz" lIns="91440" tIns="45720" rIns="91440" bIns="45720" rtlCol="0" anchor="t">
            <a:normAutofit/>
          </a:bodyPr>
          <a:lstStyle/>
          <a:p>
            <a:r>
              <a:rPr lang="en-US" dirty="0">
                <a:ea typeface="+mn-lt"/>
                <a:cs typeface="+mn-lt"/>
              </a:rPr>
              <a:t>Definition: Information derived from the analysis of data, providing insights and conclusions.</a:t>
            </a:r>
            <a:endParaRPr lang="en-US" dirty="0">
              <a:ea typeface="Source Sans Pro"/>
            </a:endParaRPr>
          </a:p>
          <a:p>
            <a:endParaRPr lang="en-US"/>
          </a:p>
          <a:p>
            <a:r>
              <a:rPr lang="en-US" dirty="0">
                <a:ea typeface="+mn-lt"/>
                <a:cs typeface="+mn-lt"/>
              </a:rPr>
              <a:t>Example: Business intelligence reports summarizing sales trends, a market analysis report predicting future consumer behavior, or a SWOT analysis.</a:t>
            </a:r>
            <a:endParaRPr lang="en-US" dirty="0"/>
          </a:p>
        </p:txBody>
      </p:sp>
    </p:spTree>
    <p:extLst>
      <p:ext uri="{BB962C8B-B14F-4D97-AF65-F5344CB8AC3E}">
        <p14:creationId xmlns:p14="http://schemas.microsoft.com/office/powerpoint/2010/main" val="724715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4FAD-B0B0-9CA7-424E-A139D52FF997}"/>
              </a:ext>
            </a:extLst>
          </p:cNvPr>
          <p:cNvSpPr>
            <a:spLocks noGrp="1"/>
          </p:cNvSpPr>
          <p:nvPr>
            <p:ph type="ctrTitle"/>
          </p:nvPr>
        </p:nvSpPr>
        <p:spPr/>
        <p:txBody>
          <a:bodyPr/>
          <a:lstStyle/>
          <a:p>
            <a:r>
              <a:rPr lang="en-US" dirty="0">
                <a:ea typeface="Source Sans Pro SemiBold"/>
              </a:rPr>
              <a:t>LOW-CODE</a:t>
            </a:r>
          </a:p>
        </p:txBody>
      </p:sp>
      <p:sp>
        <p:nvSpPr>
          <p:cNvPr id="3" name="Subtitle 2">
            <a:extLst>
              <a:ext uri="{FF2B5EF4-FFF2-40B4-BE49-F238E27FC236}">
                <a16:creationId xmlns:a16="http://schemas.microsoft.com/office/drawing/2014/main" id="{1B9D666D-3CE3-4D54-8778-EE87EEAE851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69367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39FC-74CA-6C39-A658-EDE15933432E}"/>
              </a:ext>
            </a:extLst>
          </p:cNvPr>
          <p:cNvSpPr>
            <a:spLocks noGrp="1"/>
          </p:cNvSpPr>
          <p:nvPr>
            <p:ph type="title"/>
          </p:nvPr>
        </p:nvSpPr>
        <p:spPr/>
        <p:txBody>
          <a:bodyPr/>
          <a:lstStyle/>
          <a:p>
            <a:r>
              <a:rPr lang="en-US" b="1" dirty="0">
                <a:ea typeface="Source Sans Pro"/>
              </a:rPr>
              <a:t>Difference b/w low and no code </a:t>
            </a:r>
            <a:endParaRPr lang="en-US" b="1">
              <a:ea typeface="Source Sans Pro"/>
            </a:endParaRPr>
          </a:p>
        </p:txBody>
      </p:sp>
      <p:sp>
        <p:nvSpPr>
          <p:cNvPr id="3" name="Text Placeholder 2">
            <a:extLst>
              <a:ext uri="{FF2B5EF4-FFF2-40B4-BE49-F238E27FC236}">
                <a16:creationId xmlns:a16="http://schemas.microsoft.com/office/drawing/2014/main" id="{4AF297E2-A739-C161-2EDD-669532EA0BD9}"/>
              </a:ext>
            </a:extLst>
          </p:cNvPr>
          <p:cNvSpPr>
            <a:spLocks noGrp="1"/>
          </p:cNvSpPr>
          <p:nvPr>
            <p:ph type="body" idx="1"/>
          </p:nvPr>
        </p:nvSpPr>
        <p:spPr/>
        <p:txBody>
          <a:bodyPr/>
          <a:lstStyle/>
          <a:p>
            <a:r>
              <a:rPr lang="en-US" dirty="0">
                <a:ea typeface="Source Sans Pro"/>
              </a:rPr>
              <a:t>LOW CODE</a:t>
            </a:r>
            <a:endParaRPr lang="en-US" dirty="0">
              <a:latin typeface="Source Sans Pro"/>
              <a:ea typeface="Source Sans Pro"/>
              <a:cs typeface="Calibri"/>
            </a:endParaRPr>
          </a:p>
        </p:txBody>
      </p:sp>
      <p:sp>
        <p:nvSpPr>
          <p:cNvPr id="4" name="Content Placeholder 3">
            <a:extLst>
              <a:ext uri="{FF2B5EF4-FFF2-40B4-BE49-F238E27FC236}">
                <a16:creationId xmlns:a16="http://schemas.microsoft.com/office/drawing/2014/main" id="{2EC0E601-CDC2-1B56-E3A7-5DA0958FE278}"/>
              </a:ext>
            </a:extLst>
          </p:cNvPr>
          <p:cNvSpPr>
            <a:spLocks noGrp="1"/>
          </p:cNvSpPr>
          <p:nvPr>
            <p:ph sz="half" idx="2"/>
          </p:nvPr>
        </p:nvSpPr>
        <p:spPr/>
        <p:txBody>
          <a:bodyPr vert="horz" lIns="91440" tIns="45720" rIns="91440" bIns="45720" rtlCol="0" anchor="t">
            <a:normAutofit/>
          </a:bodyPr>
          <a:lstStyle/>
          <a:p>
            <a:r>
              <a:rPr lang="en-US" dirty="0">
                <a:ea typeface="Source Sans Pro"/>
              </a:rPr>
              <a:t>Aimed towards developers</a:t>
            </a:r>
          </a:p>
          <a:p>
            <a:r>
              <a:rPr lang="en-US" dirty="0">
                <a:ea typeface="Source Sans Pro"/>
              </a:rPr>
              <a:t>Offers more flexibility </a:t>
            </a:r>
          </a:p>
          <a:p>
            <a:r>
              <a:rPr lang="en-US" dirty="0">
                <a:ea typeface="Source Sans Pro"/>
              </a:rPr>
              <a:t>Sustainable for complex apps</a:t>
            </a:r>
          </a:p>
          <a:p>
            <a:r>
              <a:rPr lang="en-US" dirty="0">
                <a:ea typeface="Source Sans Pro"/>
              </a:rPr>
              <a:t>Speeds up development with less coding</a:t>
            </a:r>
          </a:p>
        </p:txBody>
      </p:sp>
      <p:sp>
        <p:nvSpPr>
          <p:cNvPr id="5" name="Text Placeholder 4">
            <a:extLst>
              <a:ext uri="{FF2B5EF4-FFF2-40B4-BE49-F238E27FC236}">
                <a16:creationId xmlns:a16="http://schemas.microsoft.com/office/drawing/2014/main" id="{75895F24-1624-565E-D531-CAFE25EDF4C2}"/>
              </a:ext>
            </a:extLst>
          </p:cNvPr>
          <p:cNvSpPr>
            <a:spLocks noGrp="1"/>
          </p:cNvSpPr>
          <p:nvPr>
            <p:ph type="body" sz="quarter" idx="3"/>
          </p:nvPr>
        </p:nvSpPr>
        <p:spPr/>
        <p:txBody>
          <a:bodyPr/>
          <a:lstStyle/>
          <a:p>
            <a:r>
              <a:rPr lang="en-US" dirty="0">
                <a:ea typeface="Source Sans Pro"/>
              </a:rPr>
              <a:t>NO - CODE</a:t>
            </a:r>
            <a:endParaRPr lang="en-US" dirty="0"/>
          </a:p>
        </p:txBody>
      </p:sp>
      <p:sp>
        <p:nvSpPr>
          <p:cNvPr id="6" name="Content Placeholder 5">
            <a:extLst>
              <a:ext uri="{FF2B5EF4-FFF2-40B4-BE49-F238E27FC236}">
                <a16:creationId xmlns:a16="http://schemas.microsoft.com/office/drawing/2014/main" id="{647AEA10-BF2F-48F9-3666-1D442E5F512C}"/>
              </a:ext>
            </a:extLst>
          </p:cNvPr>
          <p:cNvSpPr>
            <a:spLocks noGrp="1"/>
          </p:cNvSpPr>
          <p:nvPr>
            <p:ph sz="quarter" idx="4"/>
          </p:nvPr>
        </p:nvSpPr>
        <p:spPr/>
        <p:txBody>
          <a:bodyPr vert="horz" lIns="91440" tIns="45720" rIns="91440" bIns="45720" rtlCol="0" anchor="t">
            <a:normAutofit/>
          </a:bodyPr>
          <a:lstStyle/>
          <a:p>
            <a:r>
              <a:rPr lang="en-US" dirty="0">
                <a:ea typeface="Source Sans Pro"/>
              </a:rPr>
              <a:t>Aimed to towards citizen – Developers</a:t>
            </a:r>
          </a:p>
          <a:p>
            <a:r>
              <a:rPr lang="en-US" dirty="0">
                <a:ea typeface="Source Sans Pro"/>
              </a:rPr>
              <a:t>Limited tools and features</a:t>
            </a:r>
          </a:p>
          <a:p>
            <a:r>
              <a:rPr lang="en-US" dirty="0">
                <a:ea typeface="Source Sans Pro"/>
              </a:rPr>
              <a:t>Suitable for simple apps</a:t>
            </a:r>
          </a:p>
          <a:p>
            <a:r>
              <a:rPr lang="en-US" dirty="0" err="1">
                <a:ea typeface="Source Sans Pro"/>
              </a:rPr>
              <a:t>Fastst</a:t>
            </a:r>
            <a:r>
              <a:rPr lang="en-US" dirty="0">
                <a:ea typeface="Source Sans Pro"/>
              </a:rPr>
              <a:t> </a:t>
            </a:r>
            <a:r>
              <a:rPr lang="en-US" dirty="0" err="1">
                <a:ea typeface="Source Sans Pro"/>
              </a:rPr>
              <a:t>developmet</a:t>
            </a:r>
            <a:r>
              <a:rPr lang="en-US" dirty="0">
                <a:ea typeface="Source Sans Pro"/>
              </a:rPr>
              <a:t> speed with no code</a:t>
            </a:r>
          </a:p>
        </p:txBody>
      </p:sp>
    </p:spTree>
    <p:extLst>
      <p:ext uri="{BB962C8B-B14F-4D97-AF65-F5344CB8AC3E}">
        <p14:creationId xmlns:p14="http://schemas.microsoft.com/office/powerpoint/2010/main" val="2064370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7CE30-1921-A554-A88E-DA3D397DE047}"/>
              </a:ext>
            </a:extLst>
          </p:cNvPr>
          <p:cNvSpPr>
            <a:spLocks noGrp="1"/>
          </p:cNvSpPr>
          <p:nvPr>
            <p:ph type="title"/>
          </p:nvPr>
        </p:nvSpPr>
        <p:spPr/>
        <p:txBody>
          <a:bodyPr/>
          <a:lstStyle/>
          <a:p>
            <a:r>
              <a:rPr lang="en-US" b="1" dirty="0">
                <a:ea typeface="Source Sans Pro"/>
              </a:rPr>
              <a:t>Benefits of LOW CODE</a:t>
            </a:r>
          </a:p>
        </p:txBody>
      </p:sp>
      <p:sp>
        <p:nvSpPr>
          <p:cNvPr id="3" name="Content Placeholder 2">
            <a:extLst>
              <a:ext uri="{FF2B5EF4-FFF2-40B4-BE49-F238E27FC236}">
                <a16:creationId xmlns:a16="http://schemas.microsoft.com/office/drawing/2014/main" id="{2B989E62-F57C-AEF5-FA03-55E3EC81DF94}"/>
              </a:ext>
            </a:extLst>
          </p:cNvPr>
          <p:cNvSpPr>
            <a:spLocks noGrp="1"/>
          </p:cNvSpPr>
          <p:nvPr>
            <p:ph idx="1"/>
          </p:nvPr>
        </p:nvSpPr>
        <p:spPr/>
        <p:txBody>
          <a:bodyPr vert="horz" lIns="91440" tIns="45720" rIns="91440" bIns="45720" rtlCol="0" anchor="t">
            <a:normAutofit/>
          </a:bodyPr>
          <a:lstStyle/>
          <a:p>
            <a:r>
              <a:rPr lang="en-US" dirty="0">
                <a:ea typeface="Source Sans Pro"/>
              </a:rPr>
              <a:t>Enables faster development of apps</a:t>
            </a:r>
          </a:p>
          <a:p>
            <a:r>
              <a:rPr lang="en-US" dirty="0">
                <a:ea typeface="Source Sans Pro"/>
              </a:rPr>
              <a:t>Reduced development costs</a:t>
            </a:r>
          </a:p>
          <a:p>
            <a:r>
              <a:rPr lang="en-US" dirty="0" err="1">
                <a:ea typeface="Source Sans Pro"/>
              </a:rPr>
              <a:t>Increaed</a:t>
            </a:r>
            <a:r>
              <a:rPr lang="en-US" dirty="0">
                <a:ea typeface="Source Sans Pro"/>
              </a:rPr>
              <a:t> productivity</a:t>
            </a:r>
          </a:p>
          <a:p>
            <a:r>
              <a:rPr lang="en-US" dirty="0">
                <a:ea typeface="Source Sans Pro"/>
              </a:rPr>
              <a:t>Enhanced collaboration</a:t>
            </a:r>
          </a:p>
          <a:p>
            <a:r>
              <a:rPr lang="en-US" dirty="0">
                <a:ea typeface="Source Sans Pro"/>
              </a:rPr>
              <a:t>Quick prototyping</a:t>
            </a:r>
          </a:p>
        </p:txBody>
      </p:sp>
    </p:spTree>
    <p:extLst>
      <p:ext uri="{BB962C8B-B14F-4D97-AF65-F5344CB8AC3E}">
        <p14:creationId xmlns:p14="http://schemas.microsoft.com/office/powerpoint/2010/main" val="4129457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7CE30-1921-A554-A88E-DA3D397DE047}"/>
              </a:ext>
            </a:extLst>
          </p:cNvPr>
          <p:cNvSpPr>
            <a:spLocks noGrp="1"/>
          </p:cNvSpPr>
          <p:nvPr>
            <p:ph type="title"/>
          </p:nvPr>
        </p:nvSpPr>
        <p:spPr/>
        <p:txBody>
          <a:bodyPr/>
          <a:lstStyle/>
          <a:p>
            <a:r>
              <a:rPr lang="en-US" b="1" dirty="0">
                <a:ea typeface="Source Sans Pro"/>
              </a:rPr>
              <a:t>Advantages of LOW CODE </a:t>
            </a:r>
          </a:p>
        </p:txBody>
      </p:sp>
      <p:sp>
        <p:nvSpPr>
          <p:cNvPr id="3" name="Content Placeholder 2">
            <a:extLst>
              <a:ext uri="{FF2B5EF4-FFF2-40B4-BE49-F238E27FC236}">
                <a16:creationId xmlns:a16="http://schemas.microsoft.com/office/drawing/2014/main" id="{2B989E62-F57C-AEF5-FA03-55E3EC81DF94}"/>
              </a:ext>
            </a:extLst>
          </p:cNvPr>
          <p:cNvSpPr>
            <a:spLocks noGrp="1"/>
          </p:cNvSpPr>
          <p:nvPr>
            <p:ph idx="1"/>
          </p:nvPr>
        </p:nvSpPr>
        <p:spPr/>
        <p:txBody>
          <a:bodyPr vert="horz" lIns="91440" tIns="45720" rIns="91440" bIns="45720" rtlCol="0" anchor="t">
            <a:normAutofit/>
          </a:bodyPr>
          <a:lstStyle/>
          <a:p>
            <a:r>
              <a:rPr lang="en-US" dirty="0">
                <a:ea typeface="Source Sans Pro"/>
              </a:rPr>
              <a:t>Flexibility of customization</a:t>
            </a:r>
          </a:p>
          <a:p>
            <a:r>
              <a:rPr lang="en-US" dirty="0">
                <a:ea typeface="Source Sans Pro"/>
              </a:rPr>
              <a:t>Seamless Integration with other tools</a:t>
            </a:r>
          </a:p>
          <a:p>
            <a:r>
              <a:rPr lang="en-US" dirty="0">
                <a:ea typeface="Source Sans Pro"/>
              </a:rPr>
              <a:t>More scalable as compared to no code</a:t>
            </a:r>
          </a:p>
          <a:p>
            <a:r>
              <a:rPr lang="en-US" dirty="0">
                <a:ea typeface="Source Sans Pro"/>
              </a:rPr>
              <a:t>Improved Agility </a:t>
            </a:r>
          </a:p>
          <a:p>
            <a:r>
              <a:rPr lang="en-US" dirty="0">
                <a:ea typeface="Source Sans Pro"/>
              </a:rPr>
              <a:t>Consistent Quality</a:t>
            </a:r>
          </a:p>
          <a:p>
            <a:endParaRPr lang="en-US" dirty="0">
              <a:ea typeface="Source Sans Pro"/>
            </a:endParaRPr>
          </a:p>
        </p:txBody>
      </p:sp>
    </p:spTree>
    <p:extLst>
      <p:ext uri="{BB962C8B-B14F-4D97-AF65-F5344CB8AC3E}">
        <p14:creationId xmlns:p14="http://schemas.microsoft.com/office/powerpoint/2010/main" val="1299513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A238C-CE62-B591-7ED3-26A463644F78}"/>
              </a:ext>
            </a:extLst>
          </p:cNvPr>
          <p:cNvSpPr>
            <a:spLocks noGrp="1"/>
          </p:cNvSpPr>
          <p:nvPr>
            <p:ph type="title"/>
          </p:nvPr>
        </p:nvSpPr>
        <p:spPr/>
        <p:txBody>
          <a:bodyPr/>
          <a:lstStyle/>
          <a:p>
            <a:r>
              <a:rPr lang="en-US" b="1" dirty="0">
                <a:ea typeface="Source Sans Pro"/>
              </a:rPr>
              <a:t>What is data ? &amp; Different types of data?</a:t>
            </a:r>
            <a:endParaRPr lang="en-US" b="1">
              <a:solidFill>
                <a:srgbClr val="000000"/>
              </a:solidFill>
              <a:ea typeface="Source Sans Pro"/>
            </a:endParaRPr>
          </a:p>
        </p:txBody>
      </p:sp>
      <p:sp>
        <p:nvSpPr>
          <p:cNvPr id="3" name="Content Placeholder 2">
            <a:extLst>
              <a:ext uri="{FF2B5EF4-FFF2-40B4-BE49-F238E27FC236}">
                <a16:creationId xmlns:a16="http://schemas.microsoft.com/office/drawing/2014/main" id="{70822A25-3ACE-3342-3928-8F6D0FA6A16A}"/>
              </a:ext>
            </a:extLst>
          </p:cNvPr>
          <p:cNvSpPr>
            <a:spLocks noGrp="1"/>
          </p:cNvSpPr>
          <p:nvPr>
            <p:ph sz="half" idx="1"/>
          </p:nvPr>
        </p:nvSpPr>
        <p:spPr/>
        <p:txBody>
          <a:bodyPr vert="horz" lIns="91440" tIns="45720" rIns="91440" bIns="45720" rtlCol="0" anchor="t">
            <a:normAutofit/>
          </a:bodyPr>
          <a:lstStyle/>
          <a:p>
            <a:r>
              <a:rPr lang="en-US" sz="3200" dirty="0">
                <a:ea typeface="+mn-lt"/>
                <a:cs typeface="+mn-lt"/>
              </a:rPr>
              <a:t>Data is organized information that is collected, stored, and analyzed to help make decisions</a:t>
            </a:r>
            <a:endParaRPr lang="en-US" sz="3200">
              <a:ea typeface="Source Sans Pro"/>
            </a:endParaRPr>
          </a:p>
        </p:txBody>
      </p:sp>
      <p:sp>
        <p:nvSpPr>
          <p:cNvPr id="4" name="Content Placeholder 3">
            <a:extLst>
              <a:ext uri="{FF2B5EF4-FFF2-40B4-BE49-F238E27FC236}">
                <a16:creationId xmlns:a16="http://schemas.microsoft.com/office/drawing/2014/main" id="{3C8AA6FB-E7F4-86DA-4279-9530571B8902}"/>
              </a:ext>
            </a:extLst>
          </p:cNvPr>
          <p:cNvSpPr>
            <a:spLocks noGrp="1"/>
          </p:cNvSpPr>
          <p:nvPr>
            <p:ph sz="half" idx="2"/>
          </p:nvPr>
        </p:nvSpPr>
        <p:spPr/>
        <p:txBody>
          <a:bodyPr vert="horz" lIns="91440" tIns="45720" rIns="91440" bIns="45720" rtlCol="0" anchor="t">
            <a:normAutofit/>
          </a:bodyPr>
          <a:lstStyle/>
          <a:p>
            <a:r>
              <a:rPr lang="en-US" dirty="0">
                <a:ea typeface="Source Sans Pro"/>
              </a:rPr>
              <a:t>Quantity</a:t>
            </a:r>
          </a:p>
          <a:p>
            <a:r>
              <a:rPr lang="en-US">
                <a:ea typeface="Source Sans Pro"/>
              </a:rPr>
              <a:t>Numbers</a:t>
            </a:r>
          </a:p>
          <a:p>
            <a:r>
              <a:rPr lang="en-US">
                <a:ea typeface="Source Sans Pro"/>
              </a:rPr>
              <a:t>Facts</a:t>
            </a:r>
          </a:p>
          <a:p>
            <a:r>
              <a:rPr lang="en-US">
                <a:ea typeface="Source Sans Pro"/>
              </a:rPr>
              <a:t>Observations</a:t>
            </a:r>
          </a:p>
          <a:p>
            <a:r>
              <a:rPr lang="en-US">
                <a:ea typeface="Source Sans Pro"/>
              </a:rPr>
              <a:t>Measure</a:t>
            </a:r>
          </a:p>
          <a:p>
            <a:r>
              <a:rPr lang="en-US">
                <a:ea typeface="Source Sans Pro"/>
              </a:rPr>
              <a:t>Graphs</a:t>
            </a:r>
          </a:p>
          <a:p>
            <a:r>
              <a:rPr lang="en-US" dirty="0">
                <a:ea typeface="Source Sans Pro"/>
              </a:rPr>
              <a:t>Information</a:t>
            </a:r>
          </a:p>
        </p:txBody>
      </p:sp>
    </p:spTree>
    <p:extLst>
      <p:ext uri="{BB962C8B-B14F-4D97-AF65-F5344CB8AC3E}">
        <p14:creationId xmlns:p14="http://schemas.microsoft.com/office/powerpoint/2010/main" val="3423114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7CE30-1921-A554-A88E-DA3D397DE047}"/>
              </a:ext>
            </a:extLst>
          </p:cNvPr>
          <p:cNvSpPr>
            <a:spLocks noGrp="1"/>
          </p:cNvSpPr>
          <p:nvPr>
            <p:ph type="title"/>
          </p:nvPr>
        </p:nvSpPr>
        <p:spPr/>
        <p:txBody>
          <a:bodyPr/>
          <a:lstStyle/>
          <a:p>
            <a:r>
              <a:rPr lang="en-US" b="1" dirty="0">
                <a:ea typeface="Source Sans Pro"/>
              </a:rPr>
              <a:t>Disadvantages of LOW CODE </a:t>
            </a:r>
          </a:p>
        </p:txBody>
      </p:sp>
      <p:sp>
        <p:nvSpPr>
          <p:cNvPr id="3" name="Content Placeholder 2">
            <a:extLst>
              <a:ext uri="{FF2B5EF4-FFF2-40B4-BE49-F238E27FC236}">
                <a16:creationId xmlns:a16="http://schemas.microsoft.com/office/drawing/2014/main" id="{2B989E62-F57C-AEF5-FA03-55E3EC81DF94}"/>
              </a:ext>
            </a:extLst>
          </p:cNvPr>
          <p:cNvSpPr>
            <a:spLocks noGrp="1"/>
          </p:cNvSpPr>
          <p:nvPr>
            <p:ph idx="1"/>
          </p:nvPr>
        </p:nvSpPr>
        <p:spPr/>
        <p:txBody>
          <a:bodyPr vert="horz" lIns="91440" tIns="45720" rIns="91440" bIns="45720" rtlCol="0" anchor="t">
            <a:normAutofit/>
          </a:bodyPr>
          <a:lstStyle/>
          <a:p>
            <a:r>
              <a:rPr lang="en-US" dirty="0">
                <a:ea typeface="Source Sans Pro"/>
              </a:rPr>
              <a:t>Limited Customization</a:t>
            </a:r>
          </a:p>
          <a:p>
            <a:r>
              <a:rPr lang="en-US" dirty="0">
                <a:ea typeface="Source Sans Pro"/>
              </a:rPr>
              <a:t>Vendor Lock in</a:t>
            </a:r>
          </a:p>
          <a:p>
            <a:r>
              <a:rPr lang="en-US" dirty="0">
                <a:ea typeface="Source Sans Pro"/>
              </a:rPr>
              <a:t>Security Concerns</a:t>
            </a:r>
          </a:p>
          <a:p>
            <a:r>
              <a:rPr lang="en-US" dirty="0">
                <a:ea typeface="Source Sans Pro"/>
              </a:rPr>
              <a:t>Performance Issues</a:t>
            </a:r>
          </a:p>
          <a:p>
            <a:r>
              <a:rPr lang="en-US" dirty="0">
                <a:ea typeface="Source Sans Pro"/>
              </a:rPr>
              <a:t>Learning Curve</a:t>
            </a:r>
          </a:p>
        </p:txBody>
      </p:sp>
    </p:spTree>
    <p:extLst>
      <p:ext uri="{BB962C8B-B14F-4D97-AF65-F5344CB8AC3E}">
        <p14:creationId xmlns:p14="http://schemas.microsoft.com/office/powerpoint/2010/main" val="1860007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38581-C489-D437-6107-961720A18E11}"/>
              </a:ext>
            </a:extLst>
          </p:cNvPr>
          <p:cNvSpPr>
            <a:spLocks noGrp="1"/>
          </p:cNvSpPr>
          <p:nvPr>
            <p:ph type="ctrTitle"/>
          </p:nvPr>
        </p:nvSpPr>
        <p:spPr/>
        <p:txBody>
          <a:bodyPr/>
          <a:lstStyle/>
          <a:p>
            <a:r>
              <a:rPr lang="en-US" dirty="0">
                <a:ea typeface="Source Sans Pro SemiBold"/>
              </a:rPr>
              <a:t>Low –code essentials</a:t>
            </a:r>
            <a:endParaRPr lang="en-US" dirty="0"/>
          </a:p>
        </p:txBody>
      </p:sp>
      <p:sp>
        <p:nvSpPr>
          <p:cNvPr id="3" name="Subtitle 2">
            <a:extLst>
              <a:ext uri="{FF2B5EF4-FFF2-40B4-BE49-F238E27FC236}">
                <a16:creationId xmlns:a16="http://schemas.microsoft.com/office/drawing/2014/main" id="{F6FA2907-6E3E-CA12-53EB-1328B1B6C6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51962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E95D1-328D-56EB-9143-97356D96A49D}"/>
              </a:ext>
            </a:extLst>
          </p:cNvPr>
          <p:cNvSpPr>
            <a:spLocks noGrp="1"/>
          </p:cNvSpPr>
          <p:nvPr>
            <p:ph type="title"/>
          </p:nvPr>
        </p:nvSpPr>
        <p:spPr/>
        <p:txBody>
          <a:bodyPr/>
          <a:lstStyle/>
          <a:p>
            <a:r>
              <a:rPr lang="en-US" b="1" dirty="0" err="1">
                <a:ea typeface="Source Sans Pro"/>
              </a:rPr>
              <a:t>Appain</a:t>
            </a:r>
          </a:p>
        </p:txBody>
      </p:sp>
      <p:sp>
        <p:nvSpPr>
          <p:cNvPr id="3" name="Content Placeholder 2">
            <a:extLst>
              <a:ext uri="{FF2B5EF4-FFF2-40B4-BE49-F238E27FC236}">
                <a16:creationId xmlns:a16="http://schemas.microsoft.com/office/drawing/2014/main" id="{3E805138-DB57-FAD8-E1DA-96C6089ABD92}"/>
              </a:ext>
            </a:extLst>
          </p:cNvPr>
          <p:cNvSpPr>
            <a:spLocks noGrp="1"/>
          </p:cNvSpPr>
          <p:nvPr>
            <p:ph sz="half" idx="1"/>
          </p:nvPr>
        </p:nvSpPr>
        <p:spPr/>
        <p:txBody>
          <a:bodyPr vert="horz" lIns="91440" tIns="45720" rIns="91440" bIns="45720" rtlCol="0" anchor="t">
            <a:normAutofit/>
          </a:bodyPr>
          <a:lstStyle/>
          <a:p>
            <a:r>
              <a:rPr lang="en-US" dirty="0">
                <a:ea typeface="+mn-lt"/>
                <a:cs typeface="+mn-lt"/>
              </a:rPr>
              <a:t>Unique Feature: Strong case management and BPM (Business Process Management) capabilities.</a:t>
            </a:r>
            <a:endParaRPr lang="en-US" dirty="0">
              <a:ea typeface="Source Sans Pro"/>
            </a:endParaRPr>
          </a:p>
          <a:p>
            <a:endParaRPr lang="en-US"/>
          </a:p>
          <a:p>
            <a:r>
              <a:rPr lang="en-US" dirty="0">
                <a:ea typeface="+mn-lt"/>
                <a:cs typeface="+mn-lt"/>
              </a:rPr>
              <a:t>Industry: Financial Services, Healthcare, Government.</a:t>
            </a:r>
            <a:endParaRPr lang="en-US" dirty="0"/>
          </a:p>
        </p:txBody>
      </p:sp>
      <p:pic>
        <p:nvPicPr>
          <p:cNvPr id="5" name="Content Placeholder 4">
            <a:extLst>
              <a:ext uri="{FF2B5EF4-FFF2-40B4-BE49-F238E27FC236}">
                <a16:creationId xmlns:a16="http://schemas.microsoft.com/office/drawing/2014/main" id="{3341D500-F670-15A3-6621-55C1ADDDA269}"/>
              </a:ext>
            </a:extLst>
          </p:cNvPr>
          <p:cNvPicPr>
            <a:picLocks noGrp="1" noChangeAspect="1"/>
          </p:cNvPicPr>
          <p:nvPr>
            <p:ph sz="half" idx="2"/>
          </p:nvPr>
        </p:nvPicPr>
        <p:blipFill>
          <a:blip r:embed="rId2"/>
          <a:stretch>
            <a:fillRect/>
          </a:stretch>
        </p:blipFill>
        <p:spPr>
          <a:xfrm>
            <a:off x="7062787" y="3329782"/>
            <a:ext cx="3400425" cy="1343025"/>
          </a:xfrm>
        </p:spPr>
      </p:pic>
    </p:spTree>
    <p:extLst>
      <p:ext uri="{BB962C8B-B14F-4D97-AF65-F5344CB8AC3E}">
        <p14:creationId xmlns:p14="http://schemas.microsoft.com/office/powerpoint/2010/main" val="973813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575347-0A1D-7FA6-48F7-B2EFC6D8384D}"/>
              </a:ext>
            </a:extLst>
          </p:cNvPr>
          <p:cNvPicPr>
            <a:picLocks noChangeAspect="1"/>
          </p:cNvPicPr>
          <p:nvPr/>
        </p:nvPicPr>
        <p:blipFill>
          <a:blip r:embed="rId2"/>
          <a:stretch>
            <a:fillRect/>
          </a:stretch>
        </p:blipFill>
        <p:spPr>
          <a:xfrm>
            <a:off x="2470951" y="1397854"/>
            <a:ext cx="7250097" cy="4476583"/>
          </a:xfrm>
          <a:prstGeom prst="rect">
            <a:avLst/>
          </a:prstGeom>
        </p:spPr>
      </p:pic>
    </p:spTree>
    <p:extLst>
      <p:ext uri="{BB962C8B-B14F-4D97-AF65-F5344CB8AC3E}">
        <p14:creationId xmlns:p14="http://schemas.microsoft.com/office/powerpoint/2010/main" val="1593869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E95D1-328D-56EB-9143-97356D96A49D}"/>
              </a:ext>
            </a:extLst>
          </p:cNvPr>
          <p:cNvSpPr>
            <a:spLocks noGrp="1"/>
          </p:cNvSpPr>
          <p:nvPr>
            <p:ph type="title"/>
          </p:nvPr>
        </p:nvSpPr>
        <p:spPr/>
        <p:txBody>
          <a:bodyPr/>
          <a:lstStyle/>
          <a:p>
            <a:r>
              <a:rPr lang="en-US" b="1" dirty="0" err="1">
                <a:ea typeface="Source Sans Pro"/>
              </a:rPr>
              <a:t>Appsmith</a:t>
            </a:r>
          </a:p>
        </p:txBody>
      </p:sp>
      <p:sp>
        <p:nvSpPr>
          <p:cNvPr id="3" name="Content Placeholder 2">
            <a:extLst>
              <a:ext uri="{FF2B5EF4-FFF2-40B4-BE49-F238E27FC236}">
                <a16:creationId xmlns:a16="http://schemas.microsoft.com/office/drawing/2014/main" id="{3E805138-DB57-FAD8-E1DA-96C6089ABD92}"/>
              </a:ext>
            </a:extLst>
          </p:cNvPr>
          <p:cNvSpPr>
            <a:spLocks noGrp="1"/>
          </p:cNvSpPr>
          <p:nvPr>
            <p:ph sz="half" idx="1"/>
          </p:nvPr>
        </p:nvSpPr>
        <p:spPr/>
        <p:txBody>
          <a:bodyPr vert="horz" lIns="91440" tIns="45720" rIns="91440" bIns="45720" rtlCol="0" anchor="t">
            <a:normAutofit/>
          </a:bodyPr>
          <a:lstStyle/>
          <a:p>
            <a:r>
              <a:rPr lang="en-US" dirty="0">
                <a:ea typeface="+mn-lt"/>
                <a:cs typeface="+mn-lt"/>
              </a:rPr>
              <a:t>Unique Feature: Real-time collaboration and integration with various data sources.</a:t>
            </a:r>
            <a:endParaRPr lang="en-US" dirty="0">
              <a:ea typeface="Source Sans Pro"/>
            </a:endParaRPr>
          </a:p>
          <a:p>
            <a:endParaRPr lang="en-US"/>
          </a:p>
          <a:p>
            <a:r>
              <a:rPr lang="en-US" dirty="0">
                <a:ea typeface="+mn-lt"/>
                <a:cs typeface="+mn-lt"/>
              </a:rPr>
              <a:t>Industry: IT Services, E-commerce, Education.</a:t>
            </a:r>
            <a:endParaRPr lang="en-US" dirty="0"/>
          </a:p>
        </p:txBody>
      </p:sp>
      <p:pic>
        <p:nvPicPr>
          <p:cNvPr id="5" name="Content Placeholder 4">
            <a:extLst>
              <a:ext uri="{FF2B5EF4-FFF2-40B4-BE49-F238E27FC236}">
                <a16:creationId xmlns:a16="http://schemas.microsoft.com/office/drawing/2014/main" id="{2E5764D5-F041-C1A2-02EC-654495BAAC58}"/>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6172200" y="3571331"/>
            <a:ext cx="5181600" cy="859925"/>
          </a:xfrm>
        </p:spPr>
      </p:pic>
    </p:spTree>
    <p:extLst>
      <p:ext uri="{BB962C8B-B14F-4D97-AF65-F5344CB8AC3E}">
        <p14:creationId xmlns:p14="http://schemas.microsoft.com/office/powerpoint/2010/main" val="870656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9AE8383A-D63A-43DC-F4C1-ACDA548A035C}"/>
              </a:ext>
            </a:extLst>
          </p:cNvPr>
          <p:cNvPicPr>
            <a:picLocks noChangeAspect="1"/>
          </p:cNvPicPr>
          <p:nvPr/>
        </p:nvPicPr>
        <p:blipFill>
          <a:blip r:embed="rId2"/>
          <a:stretch>
            <a:fillRect/>
          </a:stretch>
        </p:blipFill>
        <p:spPr>
          <a:xfrm>
            <a:off x="3046566" y="1953550"/>
            <a:ext cx="5876925" cy="3365191"/>
          </a:xfrm>
          <a:prstGeom prst="rect">
            <a:avLst/>
          </a:prstGeom>
        </p:spPr>
      </p:pic>
    </p:spTree>
    <p:extLst>
      <p:ext uri="{BB962C8B-B14F-4D97-AF65-F5344CB8AC3E}">
        <p14:creationId xmlns:p14="http://schemas.microsoft.com/office/powerpoint/2010/main" val="1090731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E95D1-328D-56EB-9143-97356D96A49D}"/>
              </a:ext>
            </a:extLst>
          </p:cNvPr>
          <p:cNvSpPr>
            <a:spLocks noGrp="1"/>
          </p:cNvSpPr>
          <p:nvPr>
            <p:ph type="title"/>
          </p:nvPr>
        </p:nvSpPr>
        <p:spPr/>
        <p:txBody>
          <a:bodyPr/>
          <a:lstStyle/>
          <a:p>
            <a:r>
              <a:rPr lang="en-US" b="1" dirty="0">
                <a:ea typeface="Source Sans Pro"/>
              </a:rPr>
              <a:t>Xano</a:t>
            </a:r>
          </a:p>
        </p:txBody>
      </p:sp>
      <p:sp>
        <p:nvSpPr>
          <p:cNvPr id="3" name="Content Placeholder 2">
            <a:extLst>
              <a:ext uri="{FF2B5EF4-FFF2-40B4-BE49-F238E27FC236}">
                <a16:creationId xmlns:a16="http://schemas.microsoft.com/office/drawing/2014/main" id="{3E805138-DB57-FAD8-E1DA-96C6089ABD92}"/>
              </a:ext>
            </a:extLst>
          </p:cNvPr>
          <p:cNvSpPr>
            <a:spLocks noGrp="1"/>
          </p:cNvSpPr>
          <p:nvPr>
            <p:ph sz="half" idx="1"/>
          </p:nvPr>
        </p:nvSpPr>
        <p:spPr/>
        <p:txBody>
          <a:bodyPr vert="horz" lIns="91440" tIns="45720" rIns="91440" bIns="45720" rtlCol="0" anchor="t">
            <a:normAutofit/>
          </a:bodyPr>
          <a:lstStyle/>
          <a:p>
            <a:r>
              <a:rPr lang="en-US" dirty="0">
                <a:ea typeface="+mn-lt"/>
                <a:cs typeface="+mn-lt"/>
              </a:rPr>
              <a:t>Unique Feature: Built-in data visualization and analytics tools.</a:t>
            </a:r>
            <a:endParaRPr lang="en-US" dirty="0">
              <a:ea typeface="Source Sans Pro"/>
            </a:endParaRPr>
          </a:p>
          <a:p>
            <a:endParaRPr lang="en-US"/>
          </a:p>
          <a:p>
            <a:r>
              <a:rPr lang="en-US" dirty="0">
                <a:ea typeface="+mn-lt"/>
                <a:cs typeface="+mn-lt"/>
              </a:rPr>
              <a:t>Industry: Marketing, Real Estate, Retail.</a:t>
            </a:r>
            <a:endParaRPr lang="en-US" dirty="0"/>
          </a:p>
        </p:txBody>
      </p:sp>
      <p:pic>
        <p:nvPicPr>
          <p:cNvPr id="5" name="Content Placeholder 4">
            <a:extLst>
              <a:ext uri="{FF2B5EF4-FFF2-40B4-BE49-F238E27FC236}">
                <a16:creationId xmlns:a16="http://schemas.microsoft.com/office/drawing/2014/main" id="{8A790445-BA81-32CB-08E9-3765792F960C}"/>
              </a:ext>
            </a:extLst>
          </p:cNvPr>
          <p:cNvPicPr>
            <a:picLocks noGrp="1" noChangeAspect="1"/>
          </p:cNvPicPr>
          <p:nvPr>
            <p:ph sz="half" idx="2"/>
          </p:nvPr>
        </p:nvPicPr>
        <p:blipFill>
          <a:blip r:embed="rId2"/>
          <a:stretch>
            <a:fillRect/>
          </a:stretch>
        </p:blipFill>
        <p:spPr>
          <a:xfrm>
            <a:off x="6151485" y="2543791"/>
            <a:ext cx="5659515" cy="2915006"/>
          </a:xfrm>
        </p:spPr>
      </p:pic>
    </p:spTree>
    <p:extLst>
      <p:ext uri="{BB962C8B-B14F-4D97-AF65-F5344CB8AC3E}">
        <p14:creationId xmlns:p14="http://schemas.microsoft.com/office/powerpoint/2010/main" val="1757714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E95D1-328D-56EB-9143-97356D96A49D}"/>
              </a:ext>
            </a:extLst>
          </p:cNvPr>
          <p:cNvSpPr>
            <a:spLocks noGrp="1"/>
          </p:cNvSpPr>
          <p:nvPr>
            <p:ph type="title"/>
          </p:nvPr>
        </p:nvSpPr>
        <p:spPr/>
        <p:txBody>
          <a:bodyPr/>
          <a:lstStyle/>
          <a:p>
            <a:r>
              <a:rPr lang="en-US" b="1" dirty="0">
                <a:ea typeface="Source Sans Pro"/>
              </a:rPr>
              <a:t>Superblocks</a:t>
            </a:r>
          </a:p>
        </p:txBody>
      </p:sp>
      <p:sp>
        <p:nvSpPr>
          <p:cNvPr id="3" name="Content Placeholder 2">
            <a:extLst>
              <a:ext uri="{FF2B5EF4-FFF2-40B4-BE49-F238E27FC236}">
                <a16:creationId xmlns:a16="http://schemas.microsoft.com/office/drawing/2014/main" id="{3E805138-DB57-FAD8-E1DA-96C6089ABD92}"/>
              </a:ext>
            </a:extLst>
          </p:cNvPr>
          <p:cNvSpPr>
            <a:spLocks noGrp="1"/>
          </p:cNvSpPr>
          <p:nvPr>
            <p:ph sz="half" idx="1"/>
          </p:nvPr>
        </p:nvSpPr>
        <p:spPr/>
        <p:txBody>
          <a:bodyPr vert="horz" lIns="91440" tIns="45720" rIns="91440" bIns="45720" rtlCol="0" anchor="t">
            <a:normAutofit/>
          </a:bodyPr>
          <a:lstStyle/>
          <a:p>
            <a:r>
              <a:rPr lang="en-US" dirty="0">
                <a:ea typeface="+mn-lt"/>
                <a:cs typeface="+mn-lt"/>
              </a:rPr>
              <a:t>Unique Feature: Focuses on building secure internal applications with compliance features.</a:t>
            </a:r>
            <a:endParaRPr lang="en-US" dirty="0">
              <a:ea typeface="Source Sans Pro"/>
            </a:endParaRPr>
          </a:p>
          <a:p>
            <a:endParaRPr lang="en-US"/>
          </a:p>
          <a:p>
            <a:r>
              <a:rPr lang="en-US" dirty="0">
                <a:ea typeface="+mn-lt"/>
                <a:cs typeface="+mn-lt"/>
              </a:rPr>
              <a:t>Industry: Healthcare, Financial Services, Manufacturing.</a:t>
            </a:r>
            <a:endParaRPr lang="en-US" dirty="0"/>
          </a:p>
        </p:txBody>
      </p:sp>
      <p:pic>
        <p:nvPicPr>
          <p:cNvPr id="5" name="Content Placeholder 4">
            <a:extLst>
              <a:ext uri="{FF2B5EF4-FFF2-40B4-BE49-F238E27FC236}">
                <a16:creationId xmlns:a16="http://schemas.microsoft.com/office/drawing/2014/main" id="{0E68C5E5-35B2-6EA6-B60D-46AE5FA7005C}"/>
              </a:ext>
            </a:extLst>
          </p:cNvPr>
          <p:cNvPicPr>
            <a:picLocks noGrp="1" noChangeAspect="1"/>
          </p:cNvPicPr>
          <p:nvPr>
            <p:ph sz="half" idx="2"/>
          </p:nvPr>
        </p:nvPicPr>
        <p:blipFill>
          <a:blip r:embed="rId2"/>
          <a:stretch>
            <a:fillRect/>
          </a:stretch>
        </p:blipFill>
        <p:spPr>
          <a:xfrm>
            <a:off x="6190202" y="1943894"/>
            <a:ext cx="5145595" cy="4114800"/>
          </a:xfrm>
        </p:spPr>
      </p:pic>
    </p:spTree>
    <p:extLst>
      <p:ext uri="{BB962C8B-B14F-4D97-AF65-F5344CB8AC3E}">
        <p14:creationId xmlns:p14="http://schemas.microsoft.com/office/powerpoint/2010/main" val="1989696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613FB-D1A3-2C87-F63E-73E134C2C1CC}"/>
              </a:ext>
            </a:extLst>
          </p:cNvPr>
          <p:cNvPicPr>
            <a:picLocks noChangeAspect="1"/>
          </p:cNvPicPr>
          <p:nvPr/>
        </p:nvPicPr>
        <p:blipFill>
          <a:blip r:embed="rId2"/>
          <a:stretch>
            <a:fillRect/>
          </a:stretch>
        </p:blipFill>
        <p:spPr>
          <a:xfrm>
            <a:off x="1967459" y="1227320"/>
            <a:ext cx="8250836" cy="4640704"/>
          </a:xfrm>
          <a:prstGeom prst="rect">
            <a:avLst/>
          </a:prstGeom>
        </p:spPr>
      </p:pic>
    </p:spTree>
    <p:extLst>
      <p:ext uri="{BB962C8B-B14F-4D97-AF65-F5344CB8AC3E}">
        <p14:creationId xmlns:p14="http://schemas.microsoft.com/office/powerpoint/2010/main" val="1721186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E95D1-328D-56EB-9143-97356D96A49D}"/>
              </a:ext>
            </a:extLst>
          </p:cNvPr>
          <p:cNvSpPr>
            <a:spLocks noGrp="1"/>
          </p:cNvSpPr>
          <p:nvPr>
            <p:ph type="title"/>
          </p:nvPr>
        </p:nvSpPr>
        <p:spPr/>
        <p:txBody>
          <a:bodyPr/>
          <a:lstStyle/>
          <a:p>
            <a:r>
              <a:rPr lang="en-US" b="1" dirty="0" err="1">
                <a:ea typeface="Source Sans Pro"/>
              </a:rPr>
              <a:t>Mendix</a:t>
            </a:r>
          </a:p>
        </p:txBody>
      </p:sp>
      <p:sp>
        <p:nvSpPr>
          <p:cNvPr id="3" name="Content Placeholder 2">
            <a:extLst>
              <a:ext uri="{FF2B5EF4-FFF2-40B4-BE49-F238E27FC236}">
                <a16:creationId xmlns:a16="http://schemas.microsoft.com/office/drawing/2014/main" id="{3E805138-DB57-FAD8-E1DA-96C6089ABD92}"/>
              </a:ext>
            </a:extLst>
          </p:cNvPr>
          <p:cNvSpPr>
            <a:spLocks noGrp="1"/>
          </p:cNvSpPr>
          <p:nvPr>
            <p:ph sz="half" idx="1"/>
          </p:nvPr>
        </p:nvSpPr>
        <p:spPr/>
        <p:txBody>
          <a:bodyPr vert="horz" lIns="91440" tIns="45720" rIns="91440" bIns="45720" rtlCol="0" anchor="t">
            <a:normAutofit/>
          </a:bodyPr>
          <a:lstStyle/>
          <a:p>
            <a:r>
              <a:rPr lang="en-US" dirty="0">
                <a:ea typeface="+mn-lt"/>
                <a:cs typeface="+mn-lt"/>
              </a:rPr>
              <a:t>Unique Feature: Agile development with strong DevOps integration.</a:t>
            </a:r>
            <a:endParaRPr lang="en-US" dirty="0">
              <a:ea typeface="Source Sans Pro"/>
            </a:endParaRPr>
          </a:p>
          <a:p>
            <a:endParaRPr lang="en-US"/>
          </a:p>
          <a:p>
            <a:r>
              <a:rPr lang="en-US" dirty="0">
                <a:ea typeface="+mn-lt"/>
                <a:cs typeface="+mn-lt"/>
              </a:rPr>
              <a:t>Industry: Software Development, Manufacturing, Retail.</a:t>
            </a:r>
            <a:endParaRPr lang="en-US" dirty="0"/>
          </a:p>
        </p:txBody>
      </p:sp>
      <p:pic>
        <p:nvPicPr>
          <p:cNvPr id="5" name="Content Placeholder 4">
            <a:extLst>
              <a:ext uri="{FF2B5EF4-FFF2-40B4-BE49-F238E27FC236}">
                <a16:creationId xmlns:a16="http://schemas.microsoft.com/office/drawing/2014/main" id="{D69E71E8-0571-E303-629B-5EA8C6D3A7A2}"/>
              </a:ext>
            </a:extLst>
          </p:cNvPr>
          <p:cNvPicPr>
            <a:picLocks noGrp="1" noChangeAspect="1"/>
          </p:cNvPicPr>
          <p:nvPr>
            <p:ph sz="half" idx="2"/>
          </p:nvPr>
        </p:nvPicPr>
        <p:blipFill>
          <a:blip r:embed="rId2"/>
          <a:stretch>
            <a:fillRect/>
          </a:stretch>
        </p:blipFill>
        <p:spPr>
          <a:xfrm>
            <a:off x="5715000" y="3049985"/>
            <a:ext cx="6096000" cy="1902619"/>
          </a:xfrm>
        </p:spPr>
      </p:pic>
    </p:spTree>
    <p:extLst>
      <p:ext uri="{BB962C8B-B14F-4D97-AF65-F5344CB8AC3E}">
        <p14:creationId xmlns:p14="http://schemas.microsoft.com/office/powerpoint/2010/main" val="93020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E16CB-072E-AFA8-874E-7C9255329868}"/>
              </a:ext>
            </a:extLst>
          </p:cNvPr>
          <p:cNvSpPr>
            <a:spLocks noGrp="1"/>
          </p:cNvSpPr>
          <p:nvPr>
            <p:ph type="title"/>
          </p:nvPr>
        </p:nvSpPr>
        <p:spPr/>
        <p:txBody>
          <a:bodyPr/>
          <a:lstStyle/>
          <a:p>
            <a:r>
              <a:rPr lang="en-US" b="1" dirty="0">
                <a:ea typeface="Source Sans Pro"/>
              </a:rPr>
              <a:t>Quantity</a:t>
            </a:r>
          </a:p>
        </p:txBody>
      </p:sp>
      <p:sp>
        <p:nvSpPr>
          <p:cNvPr id="3" name="Content Placeholder 2">
            <a:extLst>
              <a:ext uri="{FF2B5EF4-FFF2-40B4-BE49-F238E27FC236}">
                <a16:creationId xmlns:a16="http://schemas.microsoft.com/office/drawing/2014/main" id="{C57A5705-165A-3603-BEE0-AACD6EF7F9E4}"/>
              </a:ext>
            </a:extLst>
          </p:cNvPr>
          <p:cNvSpPr>
            <a:spLocks noGrp="1"/>
          </p:cNvSpPr>
          <p:nvPr>
            <p:ph idx="1"/>
          </p:nvPr>
        </p:nvSpPr>
        <p:spPr/>
        <p:txBody>
          <a:bodyPr vert="horz" lIns="91440" tIns="45720" rIns="91440" bIns="45720" rtlCol="0" anchor="t">
            <a:normAutofit/>
          </a:bodyPr>
          <a:lstStyle/>
          <a:p>
            <a:r>
              <a:rPr lang="en-US" dirty="0">
                <a:ea typeface="+mn-lt"/>
                <a:cs typeface="+mn-lt"/>
              </a:rPr>
              <a:t>Definition: Refers to numerical data that represents amounts or counts.</a:t>
            </a:r>
            <a:endParaRPr lang="en-US" dirty="0">
              <a:ea typeface="Source Sans Pro"/>
            </a:endParaRPr>
          </a:p>
          <a:p>
            <a:endParaRPr lang="en-US"/>
          </a:p>
          <a:p>
            <a:r>
              <a:rPr lang="en-US" dirty="0">
                <a:ea typeface="+mn-lt"/>
                <a:cs typeface="+mn-lt"/>
              </a:rPr>
              <a:t>Example: The number of employees in a company, units sold, or the population of a city.</a:t>
            </a:r>
            <a:endParaRPr lang="en-US" dirty="0"/>
          </a:p>
        </p:txBody>
      </p:sp>
    </p:spTree>
    <p:extLst>
      <p:ext uri="{BB962C8B-B14F-4D97-AF65-F5344CB8AC3E}">
        <p14:creationId xmlns:p14="http://schemas.microsoft.com/office/powerpoint/2010/main" val="1774231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C81A97-0BB2-4831-C9A3-DC07F45F34E0}"/>
              </a:ext>
            </a:extLst>
          </p:cNvPr>
          <p:cNvPicPr>
            <a:picLocks noChangeAspect="1"/>
          </p:cNvPicPr>
          <p:nvPr/>
        </p:nvPicPr>
        <p:blipFill>
          <a:blip r:embed="rId2"/>
          <a:stretch>
            <a:fillRect/>
          </a:stretch>
        </p:blipFill>
        <p:spPr>
          <a:xfrm>
            <a:off x="2351149" y="1603205"/>
            <a:ext cx="7489701" cy="4243433"/>
          </a:xfrm>
          <a:prstGeom prst="rect">
            <a:avLst/>
          </a:prstGeom>
        </p:spPr>
      </p:pic>
    </p:spTree>
    <p:extLst>
      <p:ext uri="{BB962C8B-B14F-4D97-AF65-F5344CB8AC3E}">
        <p14:creationId xmlns:p14="http://schemas.microsoft.com/office/powerpoint/2010/main" val="18571568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E95D1-328D-56EB-9143-97356D96A49D}"/>
              </a:ext>
            </a:extLst>
          </p:cNvPr>
          <p:cNvSpPr>
            <a:spLocks noGrp="1"/>
          </p:cNvSpPr>
          <p:nvPr>
            <p:ph type="title"/>
          </p:nvPr>
        </p:nvSpPr>
        <p:spPr/>
        <p:txBody>
          <a:bodyPr/>
          <a:lstStyle/>
          <a:p>
            <a:r>
              <a:rPr lang="en-US" b="1" dirty="0">
                <a:ea typeface="Source Sans Pro"/>
              </a:rPr>
              <a:t>Nintex</a:t>
            </a:r>
          </a:p>
        </p:txBody>
      </p:sp>
      <p:sp>
        <p:nvSpPr>
          <p:cNvPr id="3" name="Content Placeholder 2">
            <a:extLst>
              <a:ext uri="{FF2B5EF4-FFF2-40B4-BE49-F238E27FC236}">
                <a16:creationId xmlns:a16="http://schemas.microsoft.com/office/drawing/2014/main" id="{3E805138-DB57-FAD8-E1DA-96C6089ABD92}"/>
              </a:ext>
            </a:extLst>
          </p:cNvPr>
          <p:cNvSpPr>
            <a:spLocks noGrp="1"/>
          </p:cNvSpPr>
          <p:nvPr>
            <p:ph sz="half" idx="1"/>
          </p:nvPr>
        </p:nvSpPr>
        <p:spPr/>
        <p:txBody>
          <a:bodyPr vert="horz" lIns="91440" tIns="45720" rIns="91440" bIns="45720" rtlCol="0" anchor="t">
            <a:normAutofit/>
          </a:bodyPr>
          <a:lstStyle/>
          <a:p>
            <a:r>
              <a:rPr lang="en-US" dirty="0">
                <a:ea typeface="+mn-lt"/>
                <a:cs typeface="+mn-lt"/>
              </a:rPr>
              <a:t>Unique Feature: Advanced workflow automation and process management.</a:t>
            </a:r>
            <a:endParaRPr lang="en-US" dirty="0">
              <a:ea typeface="Source Sans Pro"/>
            </a:endParaRPr>
          </a:p>
          <a:p>
            <a:endParaRPr lang="en-US"/>
          </a:p>
          <a:p>
            <a:r>
              <a:rPr lang="en-US" dirty="0">
                <a:ea typeface="+mn-lt"/>
                <a:cs typeface="+mn-lt"/>
              </a:rPr>
              <a:t>Industry: Healthcare, Government, Financial Services.</a:t>
            </a:r>
            <a:endParaRPr lang="en-US" dirty="0"/>
          </a:p>
        </p:txBody>
      </p:sp>
      <p:pic>
        <p:nvPicPr>
          <p:cNvPr id="5" name="Content Placeholder 4">
            <a:extLst>
              <a:ext uri="{FF2B5EF4-FFF2-40B4-BE49-F238E27FC236}">
                <a16:creationId xmlns:a16="http://schemas.microsoft.com/office/drawing/2014/main" id="{1C87DF46-6047-2B80-813D-EB0B84F2C79D}"/>
              </a:ext>
            </a:extLst>
          </p:cNvPr>
          <p:cNvPicPr>
            <a:picLocks noGrp="1" noChangeAspect="1"/>
          </p:cNvPicPr>
          <p:nvPr>
            <p:ph sz="half" idx="2"/>
          </p:nvPr>
        </p:nvPicPr>
        <p:blipFill>
          <a:blip r:embed="rId2"/>
          <a:stretch>
            <a:fillRect/>
          </a:stretch>
        </p:blipFill>
        <p:spPr>
          <a:xfrm>
            <a:off x="5715000" y="3108230"/>
            <a:ext cx="6096000" cy="1786128"/>
          </a:xfrm>
        </p:spPr>
      </p:pic>
    </p:spTree>
    <p:extLst>
      <p:ext uri="{BB962C8B-B14F-4D97-AF65-F5344CB8AC3E}">
        <p14:creationId xmlns:p14="http://schemas.microsoft.com/office/powerpoint/2010/main" val="3609981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E95D1-328D-56EB-9143-97356D96A49D}"/>
              </a:ext>
            </a:extLst>
          </p:cNvPr>
          <p:cNvSpPr>
            <a:spLocks noGrp="1"/>
          </p:cNvSpPr>
          <p:nvPr>
            <p:ph type="title"/>
          </p:nvPr>
        </p:nvSpPr>
        <p:spPr/>
        <p:txBody>
          <a:bodyPr/>
          <a:lstStyle/>
          <a:p>
            <a:r>
              <a:rPr lang="en-US" b="1" dirty="0">
                <a:ea typeface="Source Sans Pro"/>
              </a:rPr>
              <a:t>Studio </a:t>
            </a:r>
            <a:r>
              <a:rPr lang="en-US" b="1" dirty="0" err="1">
                <a:ea typeface="Source Sans Pro"/>
              </a:rPr>
              <a:t>Creatio</a:t>
            </a:r>
          </a:p>
        </p:txBody>
      </p:sp>
      <p:sp>
        <p:nvSpPr>
          <p:cNvPr id="3" name="Content Placeholder 2">
            <a:extLst>
              <a:ext uri="{FF2B5EF4-FFF2-40B4-BE49-F238E27FC236}">
                <a16:creationId xmlns:a16="http://schemas.microsoft.com/office/drawing/2014/main" id="{3E805138-DB57-FAD8-E1DA-96C6089ABD92}"/>
              </a:ext>
            </a:extLst>
          </p:cNvPr>
          <p:cNvSpPr>
            <a:spLocks noGrp="1"/>
          </p:cNvSpPr>
          <p:nvPr>
            <p:ph sz="half" idx="1"/>
          </p:nvPr>
        </p:nvSpPr>
        <p:spPr/>
        <p:txBody>
          <a:bodyPr vert="horz" lIns="91440" tIns="45720" rIns="91440" bIns="45720" rtlCol="0" anchor="t">
            <a:normAutofit/>
          </a:bodyPr>
          <a:lstStyle/>
          <a:p>
            <a:r>
              <a:rPr lang="en-US" dirty="0">
                <a:ea typeface="+mn-lt"/>
                <a:cs typeface="+mn-lt"/>
              </a:rPr>
              <a:t>Unique Feature: Comprehensive CRM and BPM solutions with a low-code approach.</a:t>
            </a:r>
            <a:endParaRPr lang="en-US" dirty="0">
              <a:ea typeface="Source Sans Pro"/>
            </a:endParaRPr>
          </a:p>
          <a:p>
            <a:endParaRPr lang="en-US"/>
          </a:p>
          <a:p>
            <a:r>
              <a:rPr lang="en-US" dirty="0">
                <a:ea typeface="+mn-lt"/>
                <a:cs typeface="+mn-lt"/>
              </a:rPr>
              <a:t>Industry: Customer Service, Sales, Marketing.</a:t>
            </a:r>
            <a:endParaRPr lang="en-US" dirty="0"/>
          </a:p>
        </p:txBody>
      </p:sp>
      <p:pic>
        <p:nvPicPr>
          <p:cNvPr id="5" name="Content Placeholder 4">
            <a:extLst>
              <a:ext uri="{FF2B5EF4-FFF2-40B4-BE49-F238E27FC236}">
                <a16:creationId xmlns:a16="http://schemas.microsoft.com/office/drawing/2014/main" id="{CDF745E1-B230-7D00-9DD2-B6A3BD91AA52}"/>
              </a:ext>
            </a:extLst>
          </p:cNvPr>
          <p:cNvPicPr>
            <a:picLocks noGrp="1" noChangeAspect="1"/>
          </p:cNvPicPr>
          <p:nvPr>
            <p:ph sz="half" idx="2"/>
          </p:nvPr>
        </p:nvPicPr>
        <p:blipFill>
          <a:blip r:embed="rId2"/>
          <a:stretch>
            <a:fillRect/>
          </a:stretch>
        </p:blipFill>
        <p:spPr>
          <a:xfrm>
            <a:off x="6995959" y="1943894"/>
            <a:ext cx="3534082" cy="4114800"/>
          </a:xfrm>
        </p:spPr>
      </p:pic>
    </p:spTree>
    <p:extLst>
      <p:ext uri="{BB962C8B-B14F-4D97-AF65-F5344CB8AC3E}">
        <p14:creationId xmlns:p14="http://schemas.microsoft.com/office/powerpoint/2010/main" val="443489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75E92A-6BAF-BCBD-996B-883D90183982}"/>
              </a:ext>
            </a:extLst>
          </p:cNvPr>
          <p:cNvPicPr>
            <a:picLocks noChangeAspect="1"/>
          </p:cNvPicPr>
          <p:nvPr/>
        </p:nvPicPr>
        <p:blipFill>
          <a:blip r:embed="rId2"/>
          <a:stretch>
            <a:fillRect/>
          </a:stretch>
        </p:blipFill>
        <p:spPr>
          <a:xfrm>
            <a:off x="1583184" y="1498288"/>
            <a:ext cx="9018233" cy="4394086"/>
          </a:xfrm>
          <a:prstGeom prst="rect">
            <a:avLst/>
          </a:prstGeom>
        </p:spPr>
      </p:pic>
    </p:spTree>
    <p:extLst>
      <p:ext uri="{BB962C8B-B14F-4D97-AF65-F5344CB8AC3E}">
        <p14:creationId xmlns:p14="http://schemas.microsoft.com/office/powerpoint/2010/main" val="1007728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E95D1-328D-56EB-9143-97356D96A49D}"/>
              </a:ext>
            </a:extLst>
          </p:cNvPr>
          <p:cNvSpPr>
            <a:spLocks noGrp="1"/>
          </p:cNvSpPr>
          <p:nvPr>
            <p:ph type="title"/>
          </p:nvPr>
        </p:nvSpPr>
        <p:spPr/>
        <p:txBody>
          <a:bodyPr/>
          <a:lstStyle/>
          <a:p>
            <a:r>
              <a:rPr lang="en-US" b="1" dirty="0">
                <a:ea typeface="Source Sans Pro"/>
              </a:rPr>
              <a:t>Caspio</a:t>
            </a:r>
          </a:p>
        </p:txBody>
      </p:sp>
      <p:sp>
        <p:nvSpPr>
          <p:cNvPr id="3" name="Content Placeholder 2">
            <a:extLst>
              <a:ext uri="{FF2B5EF4-FFF2-40B4-BE49-F238E27FC236}">
                <a16:creationId xmlns:a16="http://schemas.microsoft.com/office/drawing/2014/main" id="{3E805138-DB57-FAD8-E1DA-96C6089ABD92}"/>
              </a:ext>
            </a:extLst>
          </p:cNvPr>
          <p:cNvSpPr>
            <a:spLocks noGrp="1"/>
          </p:cNvSpPr>
          <p:nvPr>
            <p:ph sz="half" idx="1"/>
          </p:nvPr>
        </p:nvSpPr>
        <p:spPr/>
        <p:txBody>
          <a:bodyPr vert="horz" lIns="91440" tIns="45720" rIns="91440" bIns="45720" rtlCol="0" anchor="t">
            <a:normAutofit/>
          </a:bodyPr>
          <a:lstStyle/>
          <a:p>
            <a:r>
              <a:rPr lang="en-US" dirty="0">
                <a:ea typeface="+mn-lt"/>
                <a:cs typeface="+mn-lt"/>
              </a:rPr>
              <a:t>Unique Feature: Easy-to-use platform for building database applications without coding.</a:t>
            </a:r>
            <a:endParaRPr lang="en-US">
              <a:ea typeface="Source Sans Pro"/>
            </a:endParaRPr>
          </a:p>
          <a:p>
            <a:endParaRPr lang="en-US"/>
          </a:p>
          <a:p>
            <a:r>
              <a:rPr lang="en-US" dirty="0">
                <a:ea typeface="+mn-lt"/>
                <a:cs typeface="+mn-lt"/>
              </a:rPr>
              <a:t>Industry: Education, Real Estate, Non-profits.</a:t>
            </a:r>
            <a:endParaRPr lang="en-US" dirty="0"/>
          </a:p>
        </p:txBody>
      </p:sp>
      <p:pic>
        <p:nvPicPr>
          <p:cNvPr id="5" name="Content Placeholder 4">
            <a:extLst>
              <a:ext uri="{FF2B5EF4-FFF2-40B4-BE49-F238E27FC236}">
                <a16:creationId xmlns:a16="http://schemas.microsoft.com/office/drawing/2014/main" id="{8321C9CF-996F-2226-65B4-44AE367BE829}"/>
              </a:ext>
            </a:extLst>
          </p:cNvPr>
          <p:cNvPicPr>
            <a:picLocks noGrp="1" noChangeAspect="1"/>
          </p:cNvPicPr>
          <p:nvPr>
            <p:ph sz="half" idx="2"/>
          </p:nvPr>
        </p:nvPicPr>
        <p:blipFill>
          <a:blip r:embed="rId2"/>
          <a:stretch>
            <a:fillRect/>
          </a:stretch>
        </p:blipFill>
        <p:spPr>
          <a:xfrm>
            <a:off x="6838950" y="3405981"/>
            <a:ext cx="3848100" cy="1190625"/>
          </a:xfrm>
        </p:spPr>
      </p:pic>
    </p:spTree>
    <p:extLst>
      <p:ext uri="{BB962C8B-B14F-4D97-AF65-F5344CB8AC3E}">
        <p14:creationId xmlns:p14="http://schemas.microsoft.com/office/powerpoint/2010/main" val="846040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DAA2EF-46DC-D0FC-FFD8-517925DE3CEE}"/>
              </a:ext>
            </a:extLst>
          </p:cNvPr>
          <p:cNvPicPr>
            <a:picLocks noChangeAspect="1"/>
          </p:cNvPicPr>
          <p:nvPr/>
        </p:nvPicPr>
        <p:blipFill>
          <a:blip r:embed="rId2"/>
          <a:stretch>
            <a:fillRect/>
          </a:stretch>
        </p:blipFill>
        <p:spPr>
          <a:xfrm>
            <a:off x="2768855" y="1238435"/>
            <a:ext cx="6646890" cy="4854605"/>
          </a:xfrm>
          <a:prstGeom prst="rect">
            <a:avLst/>
          </a:prstGeom>
        </p:spPr>
      </p:pic>
    </p:spTree>
    <p:extLst>
      <p:ext uri="{BB962C8B-B14F-4D97-AF65-F5344CB8AC3E}">
        <p14:creationId xmlns:p14="http://schemas.microsoft.com/office/powerpoint/2010/main" val="4204936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E95D1-328D-56EB-9143-97356D96A49D}"/>
              </a:ext>
            </a:extLst>
          </p:cNvPr>
          <p:cNvSpPr>
            <a:spLocks noGrp="1"/>
          </p:cNvSpPr>
          <p:nvPr>
            <p:ph type="title"/>
          </p:nvPr>
        </p:nvSpPr>
        <p:spPr/>
        <p:txBody>
          <a:bodyPr/>
          <a:lstStyle/>
          <a:p>
            <a:r>
              <a:rPr lang="en-US" b="1" dirty="0" err="1">
                <a:ea typeface="Source Sans Pro"/>
              </a:rPr>
              <a:t>WaveMaker</a:t>
            </a:r>
          </a:p>
        </p:txBody>
      </p:sp>
      <p:sp>
        <p:nvSpPr>
          <p:cNvPr id="3" name="Content Placeholder 2">
            <a:extLst>
              <a:ext uri="{FF2B5EF4-FFF2-40B4-BE49-F238E27FC236}">
                <a16:creationId xmlns:a16="http://schemas.microsoft.com/office/drawing/2014/main" id="{3E805138-DB57-FAD8-E1DA-96C6089ABD92}"/>
              </a:ext>
            </a:extLst>
          </p:cNvPr>
          <p:cNvSpPr>
            <a:spLocks noGrp="1"/>
          </p:cNvSpPr>
          <p:nvPr>
            <p:ph sz="half" idx="1"/>
          </p:nvPr>
        </p:nvSpPr>
        <p:spPr/>
        <p:txBody>
          <a:bodyPr vert="horz" lIns="91440" tIns="45720" rIns="91440" bIns="45720" rtlCol="0" anchor="t">
            <a:normAutofit/>
          </a:bodyPr>
          <a:lstStyle/>
          <a:p>
            <a:r>
              <a:rPr lang="en-US" dirty="0">
                <a:ea typeface="+mn-lt"/>
                <a:cs typeface="+mn-lt"/>
              </a:rPr>
              <a:t>Unique Feature: Focuses on enterprise-grade application development with a low-code platform.</a:t>
            </a:r>
            <a:endParaRPr lang="en-US" dirty="0">
              <a:ea typeface="Source Sans Pro"/>
            </a:endParaRPr>
          </a:p>
          <a:p>
            <a:endParaRPr lang="en-US"/>
          </a:p>
          <a:p>
            <a:r>
              <a:rPr lang="en-US" dirty="0">
                <a:ea typeface="+mn-lt"/>
                <a:cs typeface="+mn-lt"/>
              </a:rPr>
              <a:t>Industry: Financial Services, Healthcare, Manufacturing.</a:t>
            </a:r>
            <a:endParaRPr lang="en-US" dirty="0"/>
          </a:p>
        </p:txBody>
      </p:sp>
      <p:pic>
        <p:nvPicPr>
          <p:cNvPr id="5" name="Content Placeholder 4">
            <a:extLst>
              <a:ext uri="{FF2B5EF4-FFF2-40B4-BE49-F238E27FC236}">
                <a16:creationId xmlns:a16="http://schemas.microsoft.com/office/drawing/2014/main" id="{2744C813-B38D-15CA-1D0B-1E47EC83A133}"/>
              </a:ext>
            </a:extLst>
          </p:cNvPr>
          <p:cNvPicPr>
            <a:picLocks noGrp="1" noChangeAspect="1"/>
          </p:cNvPicPr>
          <p:nvPr>
            <p:ph sz="half" idx="2"/>
          </p:nvPr>
        </p:nvPicPr>
        <p:blipFill>
          <a:blip r:embed="rId2"/>
          <a:stretch>
            <a:fillRect/>
          </a:stretch>
        </p:blipFill>
        <p:spPr>
          <a:xfrm>
            <a:off x="7810500" y="3048794"/>
            <a:ext cx="1905000" cy="1905000"/>
          </a:xfrm>
        </p:spPr>
      </p:pic>
    </p:spTree>
    <p:extLst>
      <p:ext uri="{BB962C8B-B14F-4D97-AF65-F5344CB8AC3E}">
        <p14:creationId xmlns:p14="http://schemas.microsoft.com/office/powerpoint/2010/main" val="662130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476E5F-F496-B42F-17C4-23A84D15C7D3}"/>
              </a:ext>
            </a:extLst>
          </p:cNvPr>
          <p:cNvPicPr>
            <a:picLocks noChangeAspect="1"/>
          </p:cNvPicPr>
          <p:nvPr/>
        </p:nvPicPr>
        <p:blipFill>
          <a:blip r:embed="rId2"/>
          <a:stretch>
            <a:fillRect/>
          </a:stretch>
        </p:blipFill>
        <p:spPr>
          <a:xfrm>
            <a:off x="1790330" y="1094877"/>
            <a:ext cx="8833281" cy="4964167"/>
          </a:xfrm>
          <a:prstGeom prst="rect">
            <a:avLst/>
          </a:prstGeom>
        </p:spPr>
      </p:pic>
    </p:spTree>
    <p:extLst>
      <p:ext uri="{BB962C8B-B14F-4D97-AF65-F5344CB8AC3E}">
        <p14:creationId xmlns:p14="http://schemas.microsoft.com/office/powerpoint/2010/main" val="1982363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E95D1-328D-56EB-9143-97356D96A49D}"/>
              </a:ext>
            </a:extLst>
          </p:cNvPr>
          <p:cNvSpPr>
            <a:spLocks noGrp="1"/>
          </p:cNvSpPr>
          <p:nvPr>
            <p:ph type="title"/>
          </p:nvPr>
        </p:nvSpPr>
        <p:spPr/>
        <p:txBody>
          <a:bodyPr/>
          <a:lstStyle/>
          <a:p>
            <a:r>
              <a:rPr lang="en-US" b="1" dirty="0" err="1">
                <a:ea typeface="Source Sans Pro"/>
              </a:rPr>
              <a:t>Jotform</a:t>
            </a:r>
            <a:r>
              <a:rPr lang="en-US" b="1" dirty="0">
                <a:ea typeface="Source Sans Pro"/>
              </a:rPr>
              <a:t> Apps</a:t>
            </a:r>
          </a:p>
        </p:txBody>
      </p:sp>
      <p:sp>
        <p:nvSpPr>
          <p:cNvPr id="3" name="Content Placeholder 2">
            <a:extLst>
              <a:ext uri="{FF2B5EF4-FFF2-40B4-BE49-F238E27FC236}">
                <a16:creationId xmlns:a16="http://schemas.microsoft.com/office/drawing/2014/main" id="{3E805138-DB57-FAD8-E1DA-96C6089ABD92}"/>
              </a:ext>
            </a:extLst>
          </p:cNvPr>
          <p:cNvSpPr>
            <a:spLocks noGrp="1"/>
          </p:cNvSpPr>
          <p:nvPr>
            <p:ph sz="half" idx="1"/>
          </p:nvPr>
        </p:nvSpPr>
        <p:spPr/>
        <p:txBody>
          <a:bodyPr vert="horz" lIns="91440" tIns="45720" rIns="91440" bIns="45720" rtlCol="0" anchor="t">
            <a:normAutofit/>
          </a:bodyPr>
          <a:lstStyle/>
          <a:p>
            <a:r>
              <a:rPr lang="en-US" dirty="0">
                <a:ea typeface="+mn-lt"/>
                <a:cs typeface="+mn-lt"/>
              </a:rPr>
              <a:t>Unique Feature: User-friendly form and survey creation with seamless integration options.</a:t>
            </a:r>
            <a:endParaRPr lang="en-US" dirty="0">
              <a:ea typeface="Source Sans Pro"/>
            </a:endParaRPr>
          </a:p>
          <a:p>
            <a:endParaRPr lang="en-US"/>
          </a:p>
          <a:p>
            <a:r>
              <a:rPr lang="en-US" dirty="0">
                <a:ea typeface="+mn-lt"/>
                <a:cs typeface="+mn-lt"/>
              </a:rPr>
              <a:t>Industry: Marketing, Education, E-commerce.</a:t>
            </a:r>
            <a:endParaRPr lang="en-US" dirty="0"/>
          </a:p>
        </p:txBody>
      </p:sp>
      <p:pic>
        <p:nvPicPr>
          <p:cNvPr id="5" name="Content Placeholder 4">
            <a:extLst>
              <a:ext uri="{FF2B5EF4-FFF2-40B4-BE49-F238E27FC236}">
                <a16:creationId xmlns:a16="http://schemas.microsoft.com/office/drawing/2014/main" id="{1BA156E3-0FE5-8489-EF0B-184EB5CE0E11}"/>
              </a:ext>
            </a:extLst>
          </p:cNvPr>
          <p:cNvPicPr>
            <a:picLocks noGrp="1" noChangeAspect="1"/>
          </p:cNvPicPr>
          <p:nvPr>
            <p:ph sz="half" idx="2"/>
          </p:nvPr>
        </p:nvPicPr>
        <p:blipFill>
          <a:blip r:embed="rId2"/>
          <a:stretch>
            <a:fillRect/>
          </a:stretch>
        </p:blipFill>
        <p:spPr>
          <a:xfrm>
            <a:off x="7286625" y="3225006"/>
            <a:ext cx="2952750" cy="1552575"/>
          </a:xfrm>
        </p:spPr>
      </p:pic>
    </p:spTree>
    <p:extLst>
      <p:ext uri="{BB962C8B-B14F-4D97-AF65-F5344CB8AC3E}">
        <p14:creationId xmlns:p14="http://schemas.microsoft.com/office/powerpoint/2010/main" val="4411962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04CCA0-765F-6B51-6EBE-71D9214A58A8}"/>
              </a:ext>
            </a:extLst>
          </p:cNvPr>
          <p:cNvPicPr>
            <a:picLocks noChangeAspect="1"/>
          </p:cNvPicPr>
          <p:nvPr/>
        </p:nvPicPr>
        <p:blipFill>
          <a:blip r:embed="rId2"/>
          <a:stretch>
            <a:fillRect/>
          </a:stretch>
        </p:blipFill>
        <p:spPr>
          <a:xfrm>
            <a:off x="2531616" y="1105270"/>
            <a:ext cx="7121370" cy="5342877"/>
          </a:xfrm>
          <a:prstGeom prst="rect">
            <a:avLst/>
          </a:prstGeom>
        </p:spPr>
      </p:pic>
    </p:spTree>
    <p:extLst>
      <p:ext uri="{BB962C8B-B14F-4D97-AF65-F5344CB8AC3E}">
        <p14:creationId xmlns:p14="http://schemas.microsoft.com/office/powerpoint/2010/main" val="755403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E16CB-072E-AFA8-874E-7C9255329868}"/>
              </a:ext>
            </a:extLst>
          </p:cNvPr>
          <p:cNvSpPr>
            <a:spLocks noGrp="1"/>
          </p:cNvSpPr>
          <p:nvPr>
            <p:ph type="title"/>
          </p:nvPr>
        </p:nvSpPr>
        <p:spPr/>
        <p:txBody>
          <a:bodyPr/>
          <a:lstStyle/>
          <a:p>
            <a:r>
              <a:rPr lang="en-US" b="1" dirty="0">
                <a:ea typeface="Source Sans Pro"/>
              </a:rPr>
              <a:t>Numbers</a:t>
            </a:r>
          </a:p>
        </p:txBody>
      </p:sp>
      <p:sp>
        <p:nvSpPr>
          <p:cNvPr id="3" name="Content Placeholder 2">
            <a:extLst>
              <a:ext uri="{FF2B5EF4-FFF2-40B4-BE49-F238E27FC236}">
                <a16:creationId xmlns:a16="http://schemas.microsoft.com/office/drawing/2014/main" id="{C57A5705-165A-3603-BEE0-AACD6EF7F9E4}"/>
              </a:ext>
            </a:extLst>
          </p:cNvPr>
          <p:cNvSpPr>
            <a:spLocks noGrp="1"/>
          </p:cNvSpPr>
          <p:nvPr>
            <p:ph idx="1"/>
          </p:nvPr>
        </p:nvSpPr>
        <p:spPr/>
        <p:txBody>
          <a:bodyPr vert="horz" lIns="91440" tIns="45720" rIns="91440" bIns="45720" rtlCol="0" anchor="t">
            <a:normAutofit/>
          </a:bodyPr>
          <a:lstStyle/>
          <a:p>
            <a:r>
              <a:rPr lang="en-US" dirty="0">
                <a:ea typeface="+mn-lt"/>
                <a:cs typeface="+mn-lt"/>
              </a:rPr>
              <a:t>Definition: Data represented in numerical form, which can be integers, decimals, or fractions.</a:t>
            </a:r>
            <a:endParaRPr lang="en-US" dirty="0">
              <a:ea typeface="Source Sans Pro"/>
            </a:endParaRPr>
          </a:p>
          <a:p>
            <a:endParaRPr lang="en-US"/>
          </a:p>
          <a:p>
            <a:r>
              <a:rPr lang="en-US" dirty="0">
                <a:ea typeface="+mn-lt"/>
                <a:cs typeface="+mn-lt"/>
              </a:rPr>
              <a:t>Example: Temperature readings (25°C), financial figures ($1,000), or scores (85 out of 100).</a:t>
            </a:r>
            <a:endParaRPr lang="en-US" dirty="0"/>
          </a:p>
        </p:txBody>
      </p:sp>
    </p:spTree>
    <p:extLst>
      <p:ext uri="{BB962C8B-B14F-4D97-AF65-F5344CB8AC3E}">
        <p14:creationId xmlns:p14="http://schemas.microsoft.com/office/powerpoint/2010/main" val="2029998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63A0A-85FE-9890-5149-7F0F643AA84E}"/>
              </a:ext>
            </a:extLst>
          </p:cNvPr>
          <p:cNvSpPr>
            <a:spLocks noGrp="1"/>
          </p:cNvSpPr>
          <p:nvPr>
            <p:ph type="title"/>
          </p:nvPr>
        </p:nvSpPr>
        <p:spPr/>
        <p:txBody>
          <a:bodyPr/>
          <a:lstStyle/>
          <a:p>
            <a:pPr algn="ctr"/>
            <a:r>
              <a:rPr lang="en-US" b="1" u="sng" dirty="0">
                <a:ea typeface="Source Sans Pro"/>
              </a:rPr>
              <a:t>5 Types of V</a:t>
            </a:r>
          </a:p>
        </p:txBody>
      </p:sp>
      <p:pic>
        <p:nvPicPr>
          <p:cNvPr id="4" name="Content Placeholder 3" descr="A diagram of data&#10;&#10;Description automatically generated">
            <a:extLst>
              <a:ext uri="{FF2B5EF4-FFF2-40B4-BE49-F238E27FC236}">
                <a16:creationId xmlns:a16="http://schemas.microsoft.com/office/drawing/2014/main" id="{F8C6D954-1D0C-62D9-89EA-647C88BC94DE}"/>
              </a:ext>
            </a:extLst>
          </p:cNvPr>
          <p:cNvPicPr>
            <a:picLocks noGrp="1" noChangeAspect="1"/>
          </p:cNvPicPr>
          <p:nvPr>
            <p:ph idx="1"/>
          </p:nvPr>
        </p:nvPicPr>
        <p:blipFill>
          <a:blip r:embed="rId2"/>
          <a:stretch>
            <a:fillRect/>
          </a:stretch>
        </p:blipFill>
        <p:spPr>
          <a:xfrm>
            <a:off x="1940943" y="1696408"/>
            <a:ext cx="8310112" cy="4682006"/>
          </a:xfrm>
        </p:spPr>
      </p:pic>
    </p:spTree>
    <p:extLst>
      <p:ext uri="{BB962C8B-B14F-4D97-AF65-F5344CB8AC3E}">
        <p14:creationId xmlns:p14="http://schemas.microsoft.com/office/powerpoint/2010/main" val="382068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6C8CF-3780-2D14-9450-93C3E886CA16}"/>
              </a:ext>
            </a:extLst>
          </p:cNvPr>
          <p:cNvSpPr>
            <a:spLocks noGrp="1"/>
          </p:cNvSpPr>
          <p:nvPr>
            <p:ph type="title"/>
          </p:nvPr>
        </p:nvSpPr>
        <p:spPr/>
        <p:txBody>
          <a:bodyPr/>
          <a:lstStyle/>
          <a:p>
            <a:r>
              <a:rPr lang="en-US" b="1" dirty="0">
                <a:ea typeface="Source Sans Pro"/>
              </a:rPr>
              <a:t>VOLUME</a:t>
            </a:r>
          </a:p>
        </p:txBody>
      </p:sp>
      <p:sp>
        <p:nvSpPr>
          <p:cNvPr id="3" name="Content Placeholder 2">
            <a:extLst>
              <a:ext uri="{FF2B5EF4-FFF2-40B4-BE49-F238E27FC236}">
                <a16:creationId xmlns:a16="http://schemas.microsoft.com/office/drawing/2014/main" id="{69EDB82A-1D62-0AB8-E3EE-46A5C6776FF2}"/>
              </a:ext>
            </a:extLst>
          </p:cNvPr>
          <p:cNvSpPr>
            <a:spLocks noGrp="1"/>
          </p:cNvSpPr>
          <p:nvPr>
            <p:ph idx="1"/>
          </p:nvPr>
        </p:nvSpPr>
        <p:spPr/>
        <p:txBody>
          <a:bodyPr vert="horz" lIns="91440" tIns="45720" rIns="91440" bIns="45720" rtlCol="0" anchor="t">
            <a:normAutofit/>
          </a:bodyPr>
          <a:lstStyle/>
          <a:p>
            <a:r>
              <a:rPr lang="en-US" dirty="0">
                <a:ea typeface="+mn-lt"/>
                <a:cs typeface="+mn-lt"/>
              </a:rPr>
              <a:t>Definition: Refers to the amount of data that is generated and stored. It's one of the primary characteristics that makes data "big."</a:t>
            </a:r>
            <a:endParaRPr lang="en-US" dirty="0">
              <a:ea typeface="Source Sans Pro"/>
            </a:endParaRPr>
          </a:p>
          <a:p>
            <a:endParaRPr lang="en-US"/>
          </a:p>
          <a:p>
            <a:r>
              <a:rPr lang="en-US" dirty="0">
                <a:ea typeface="+mn-lt"/>
                <a:cs typeface="+mn-lt"/>
              </a:rPr>
              <a:t>Example: Data generated every second from social media platforms, sensors, transactions, and more, reaching petabytes and exabytes.</a:t>
            </a:r>
            <a:endParaRPr lang="en-US" dirty="0"/>
          </a:p>
        </p:txBody>
      </p:sp>
    </p:spTree>
    <p:extLst>
      <p:ext uri="{BB962C8B-B14F-4D97-AF65-F5344CB8AC3E}">
        <p14:creationId xmlns:p14="http://schemas.microsoft.com/office/powerpoint/2010/main" val="3909471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6C8CF-3780-2D14-9450-93C3E886CA16}"/>
              </a:ext>
            </a:extLst>
          </p:cNvPr>
          <p:cNvSpPr>
            <a:spLocks noGrp="1"/>
          </p:cNvSpPr>
          <p:nvPr>
            <p:ph type="title"/>
          </p:nvPr>
        </p:nvSpPr>
        <p:spPr/>
        <p:txBody>
          <a:bodyPr/>
          <a:lstStyle/>
          <a:p>
            <a:r>
              <a:rPr lang="en-US" b="1" dirty="0">
                <a:ea typeface="Source Sans Pro"/>
              </a:rPr>
              <a:t>VARIETY</a:t>
            </a:r>
          </a:p>
        </p:txBody>
      </p:sp>
      <p:sp>
        <p:nvSpPr>
          <p:cNvPr id="3" name="Content Placeholder 2">
            <a:extLst>
              <a:ext uri="{FF2B5EF4-FFF2-40B4-BE49-F238E27FC236}">
                <a16:creationId xmlns:a16="http://schemas.microsoft.com/office/drawing/2014/main" id="{69EDB82A-1D62-0AB8-E3EE-46A5C6776FF2}"/>
              </a:ext>
            </a:extLst>
          </p:cNvPr>
          <p:cNvSpPr>
            <a:spLocks noGrp="1"/>
          </p:cNvSpPr>
          <p:nvPr>
            <p:ph idx="1"/>
          </p:nvPr>
        </p:nvSpPr>
        <p:spPr/>
        <p:txBody>
          <a:bodyPr vert="horz" lIns="91440" tIns="45720" rIns="91440" bIns="45720" rtlCol="0" anchor="t">
            <a:normAutofit/>
          </a:bodyPr>
          <a:lstStyle/>
          <a:p>
            <a:r>
              <a:rPr lang="en-US" dirty="0">
                <a:ea typeface="+mn-lt"/>
                <a:cs typeface="+mn-lt"/>
              </a:rPr>
              <a:t>Definition: The different types of data that are available. This includes structured, unstructured, and semi-structured data.</a:t>
            </a:r>
            <a:endParaRPr lang="en-US" dirty="0">
              <a:ea typeface="Source Sans Pro"/>
            </a:endParaRPr>
          </a:p>
          <a:p>
            <a:endParaRPr lang="en-US"/>
          </a:p>
          <a:p>
            <a:r>
              <a:rPr lang="en-US" dirty="0">
                <a:ea typeface="+mn-lt"/>
                <a:cs typeface="+mn-lt"/>
              </a:rPr>
              <a:t>Example: Text, images, videos, audio files, sensor data, and more. Different formats require different tools and technologies to process.</a:t>
            </a:r>
            <a:endParaRPr lang="en-US" dirty="0"/>
          </a:p>
        </p:txBody>
      </p:sp>
    </p:spTree>
    <p:extLst>
      <p:ext uri="{BB962C8B-B14F-4D97-AF65-F5344CB8AC3E}">
        <p14:creationId xmlns:p14="http://schemas.microsoft.com/office/powerpoint/2010/main" val="23769270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6C8CF-3780-2D14-9450-93C3E886CA16}"/>
              </a:ext>
            </a:extLst>
          </p:cNvPr>
          <p:cNvSpPr>
            <a:spLocks noGrp="1"/>
          </p:cNvSpPr>
          <p:nvPr>
            <p:ph type="title"/>
          </p:nvPr>
        </p:nvSpPr>
        <p:spPr/>
        <p:txBody>
          <a:bodyPr/>
          <a:lstStyle/>
          <a:p>
            <a:r>
              <a:rPr lang="en-US" b="1" dirty="0">
                <a:ea typeface="Source Sans Pro"/>
              </a:rPr>
              <a:t>VELOCITY</a:t>
            </a:r>
          </a:p>
        </p:txBody>
      </p:sp>
      <p:sp>
        <p:nvSpPr>
          <p:cNvPr id="3" name="Content Placeholder 2">
            <a:extLst>
              <a:ext uri="{FF2B5EF4-FFF2-40B4-BE49-F238E27FC236}">
                <a16:creationId xmlns:a16="http://schemas.microsoft.com/office/drawing/2014/main" id="{69EDB82A-1D62-0AB8-E3EE-46A5C6776FF2}"/>
              </a:ext>
            </a:extLst>
          </p:cNvPr>
          <p:cNvSpPr>
            <a:spLocks noGrp="1"/>
          </p:cNvSpPr>
          <p:nvPr>
            <p:ph idx="1"/>
          </p:nvPr>
        </p:nvSpPr>
        <p:spPr/>
        <p:txBody>
          <a:bodyPr vert="horz" lIns="91440" tIns="45720" rIns="91440" bIns="45720" rtlCol="0" anchor="t">
            <a:normAutofit/>
          </a:bodyPr>
          <a:lstStyle/>
          <a:p>
            <a:r>
              <a:rPr lang="en-US" dirty="0">
                <a:ea typeface="+mn-lt"/>
                <a:cs typeface="+mn-lt"/>
              </a:rPr>
              <a:t>Definition: The speed at which data is generated and processed. In today's fast-paced world, the ability to process data in real-time or near-real-time is crucial.</a:t>
            </a:r>
            <a:endParaRPr lang="en-US" dirty="0">
              <a:ea typeface="Source Sans Pro"/>
            </a:endParaRPr>
          </a:p>
          <a:p>
            <a:endParaRPr lang="en-US"/>
          </a:p>
          <a:p>
            <a:r>
              <a:rPr lang="en-US" dirty="0">
                <a:ea typeface="+mn-lt"/>
                <a:cs typeface="+mn-lt"/>
              </a:rPr>
              <a:t>Example: Real-time data processing for stock trading, online transaction processing systems, or social media updates.</a:t>
            </a:r>
            <a:endParaRPr lang="en-US" dirty="0"/>
          </a:p>
          <a:p>
            <a:endParaRPr lang="en-US"/>
          </a:p>
          <a:p>
            <a:endParaRPr lang="en-US" dirty="0">
              <a:ea typeface="Source Sans Pro"/>
            </a:endParaRPr>
          </a:p>
        </p:txBody>
      </p:sp>
    </p:spTree>
    <p:extLst>
      <p:ext uri="{BB962C8B-B14F-4D97-AF65-F5344CB8AC3E}">
        <p14:creationId xmlns:p14="http://schemas.microsoft.com/office/powerpoint/2010/main" val="27511269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6C8CF-3780-2D14-9450-93C3E886CA16}"/>
              </a:ext>
            </a:extLst>
          </p:cNvPr>
          <p:cNvSpPr>
            <a:spLocks noGrp="1"/>
          </p:cNvSpPr>
          <p:nvPr>
            <p:ph type="title"/>
          </p:nvPr>
        </p:nvSpPr>
        <p:spPr/>
        <p:txBody>
          <a:bodyPr/>
          <a:lstStyle/>
          <a:p>
            <a:r>
              <a:rPr lang="en-US" b="1" dirty="0">
                <a:ea typeface="Source Sans Pro"/>
              </a:rPr>
              <a:t>VERACITY</a:t>
            </a:r>
          </a:p>
        </p:txBody>
      </p:sp>
      <p:sp>
        <p:nvSpPr>
          <p:cNvPr id="3" name="Content Placeholder 2">
            <a:extLst>
              <a:ext uri="{FF2B5EF4-FFF2-40B4-BE49-F238E27FC236}">
                <a16:creationId xmlns:a16="http://schemas.microsoft.com/office/drawing/2014/main" id="{69EDB82A-1D62-0AB8-E3EE-46A5C6776FF2}"/>
              </a:ext>
            </a:extLst>
          </p:cNvPr>
          <p:cNvSpPr>
            <a:spLocks noGrp="1"/>
          </p:cNvSpPr>
          <p:nvPr>
            <p:ph idx="1"/>
          </p:nvPr>
        </p:nvSpPr>
        <p:spPr/>
        <p:txBody>
          <a:bodyPr vert="horz" lIns="91440" tIns="45720" rIns="91440" bIns="45720" rtlCol="0" anchor="t">
            <a:normAutofit/>
          </a:bodyPr>
          <a:lstStyle/>
          <a:p>
            <a:r>
              <a:rPr lang="en-US" dirty="0">
                <a:ea typeface="+mn-lt"/>
                <a:cs typeface="+mn-lt"/>
              </a:rPr>
              <a:t>Definition: The trustworthiness and accuracy of the data. Veracity addresses the quality of the data and its reliability.</a:t>
            </a:r>
            <a:endParaRPr lang="en-US" dirty="0">
              <a:ea typeface="Source Sans Pro"/>
            </a:endParaRPr>
          </a:p>
          <a:p>
            <a:endParaRPr lang="en-US"/>
          </a:p>
          <a:p>
            <a:r>
              <a:rPr lang="en-US" dirty="0">
                <a:ea typeface="+mn-lt"/>
                <a:cs typeface="+mn-lt"/>
              </a:rPr>
              <a:t>Example: Ensuring data integrity by filtering out biases, inaccuracies, or errors in datasets from different sources.</a:t>
            </a:r>
            <a:endParaRPr lang="en-US" dirty="0"/>
          </a:p>
        </p:txBody>
      </p:sp>
    </p:spTree>
    <p:extLst>
      <p:ext uri="{BB962C8B-B14F-4D97-AF65-F5344CB8AC3E}">
        <p14:creationId xmlns:p14="http://schemas.microsoft.com/office/powerpoint/2010/main" val="2934657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6C8CF-3780-2D14-9450-93C3E886CA16}"/>
              </a:ext>
            </a:extLst>
          </p:cNvPr>
          <p:cNvSpPr>
            <a:spLocks noGrp="1"/>
          </p:cNvSpPr>
          <p:nvPr>
            <p:ph type="title"/>
          </p:nvPr>
        </p:nvSpPr>
        <p:spPr/>
        <p:txBody>
          <a:bodyPr/>
          <a:lstStyle/>
          <a:p>
            <a:r>
              <a:rPr lang="en-US" b="1" dirty="0">
                <a:solidFill>
                  <a:srgbClr val="FFFFFF"/>
                </a:solidFill>
                <a:ea typeface="+mj-lt"/>
                <a:cs typeface="+mj-lt"/>
              </a:rPr>
              <a:t>VALUE</a:t>
            </a:r>
          </a:p>
        </p:txBody>
      </p:sp>
      <p:sp>
        <p:nvSpPr>
          <p:cNvPr id="3" name="Content Placeholder 2">
            <a:extLst>
              <a:ext uri="{FF2B5EF4-FFF2-40B4-BE49-F238E27FC236}">
                <a16:creationId xmlns:a16="http://schemas.microsoft.com/office/drawing/2014/main" id="{69EDB82A-1D62-0AB8-E3EE-46A5C6776FF2}"/>
              </a:ext>
            </a:extLst>
          </p:cNvPr>
          <p:cNvSpPr>
            <a:spLocks noGrp="1"/>
          </p:cNvSpPr>
          <p:nvPr>
            <p:ph idx="1"/>
          </p:nvPr>
        </p:nvSpPr>
        <p:spPr/>
        <p:txBody>
          <a:bodyPr vert="horz" lIns="91440" tIns="45720" rIns="91440" bIns="45720" rtlCol="0" anchor="t">
            <a:normAutofit/>
          </a:bodyPr>
          <a:lstStyle/>
          <a:p>
            <a:r>
              <a:rPr lang="en-US" dirty="0">
                <a:ea typeface="+mn-lt"/>
                <a:cs typeface="+mn-lt"/>
              </a:rPr>
              <a:t>Definition: The usefulness and relevance of the data. Not all data is valuable, so it's important to identify the data that can provide meaningful insights.</a:t>
            </a:r>
            <a:endParaRPr lang="en-US" dirty="0">
              <a:ea typeface="Source Sans Pro"/>
            </a:endParaRPr>
          </a:p>
          <a:p>
            <a:endParaRPr lang="en-US"/>
          </a:p>
          <a:p>
            <a:r>
              <a:rPr lang="en-US" dirty="0">
                <a:ea typeface="+mn-lt"/>
                <a:cs typeface="+mn-lt"/>
              </a:rPr>
              <a:t>Example: Using big data analytics to gain insights into customer behavior, optimize operations, and drive strategic decision-making.</a:t>
            </a:r>
            <a:endParaRPr lang="en-US" dirty="0"/>
          </a:p>
        </p:txBody>
      </p:sp>
    </p:spTree>
    <p:extLst>
      <p:ext uri="{BB962C8B-B14F-4D97-AF65-F5344CB8AC3E}">
        <p14:creationId xmlns:p14="http://schemas.microsoft.com/office/powerpoint/2010/main" val="7160670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63A0A-85FE-9890-5149-7F0F643AA84E}"/>
              </a:ext>
            </a:extLst>
          </p:cNvPr>
          <p:cNvSpPr>
            <a:spLocks noGrp="1"/>
          </p:cNvSpPr>
          <p:nvPr>
            <p:ph type="title"/>
          </p:nvPr>
        </p:nvSpPr>
        <p:spPr/>
        <p:txBody>
          <a:bodyPr/>
          <a:lstStyle/>
          <a:p>
            <a:pPr algn="ctr"/>
            <a:r>
              <a:rPr lang="en-US" b="1" u="sng" dirty="0">
                <a:ea typeface="Source Sans Pro"/>
              </a:rPr>
              <a:t>5 Types of P</a:t>
            </a:r>
          </a:p>
        </p:txBody>
      </p:sp>
      <p:pic>
        <p:nvPicPr>
          <p:cNvPr id="4" name="Content Placeholder 3" descr="A diagram of software development&#10;&#10;Description automatically generated">
            <a:extLst>
              <a:ext uri="{FF2B5EF4-FFF2-40B4-BE49-F238E27FC236}">
                <a16:creationId xmlns:a16="http://schemas.microsoft.com/office/drawing/2014/main" id="{5CCE8950-1E9D-D17C-CAEE-787B59B14975}"/>
              </a:ext>
            </a:extLst>
          </p:cNvPr>
          <p:cNvPicPr>
            <a:picLocks noGrp="1" noChangeAspect="1"/>
          </p:cNvPicPr>
          <p:nvPr>
            <p:ph idx="1"/>
          </p:nvPr>
        </p:nvPicPr>
        <p:blipFill>
          <a:blip r:embed="rId2"/>
          <a:stretch>
            <a:fillRect/>
          </a:stretch>
        </p:blipFill>
        <p:spPr>
          <a:xfrm>
            <a:off x="1940943" y="1567053"/>
            <a:ext cx="8103219" cy="3979891"/>
          </a:xfrm>
        </p:spPr>
      </p:pic>
    </p:spTree>
    <p:extLst>
      <p:ext uri="{BB962C8B-B14F-4D97-AF65-F5344CB8AC3E}">
        <p14:creationId xmlns:p14="http://schemas.microsoft.com/office/powerpoint/2010/main" val="9919815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9714B-E89A-45DE-CC1E-AB3820E275C8}"/>
              </a:ext>
            </a:extLst>
          </p:cNvPr>
          <p:cNvSpPr>
            <a:spLocks noGrp="1"/>
          </p:cNvSpPr>
          <p:nvPr>
            <p:ph type="title"/>
          </p:nvPr>
        </p:nvSpPr>
        <p:spPr/>
        <p:txBody>
          <a:bodyPr/>
          <a:lstStyle/>
          <a:p>
            <a:r>
              <a:rPr lang="en-US" b="1" dirty="0">
                <a:ea typeface="Source Sans Pro"/>
              </a:rPr>
              <a:t>PURPOSE</a:t>
            </a:r>
          </a:p>
        </p:txBody>
      </p:sp>
      <p:sp>
        <p:nvSpPr>
          <p:cNvPr id="3" name="Content Placeholder 2">
            <a:extLst>
              <a:ext uri="{FF2B5EF4-FFF2-40B4-BE49-F238E27FC236}">
                <a16:creationId xmlns:a16="http://schemas.microsoft.com/office/drawing/2014/main" id="{98909BC7-275B-1549-CFA0-D8BBF5D44BEB}"/>
              </a:ext>
            </a:extLst>
          </p:cNvPr>
          <p:cNvSpPr>
            <a:spLocks noGrp="1"/>
          </p:cNvSpPr>
          <p:nvPr>
            <p:ph idx="1"/>
          </p:nvPr>
        </p:nvSpPr>
        <p:spPr/>
        <p:txBody>
          <a:bodyPr vert="horz" lIns="91440" tIns="45720" rIns="91440" bIns="45720" rtlCol="0" anchor="t">
            <a:normAutofit/>
          </a:bodyPr>
          <a:lstStyle/>
          <a:p>
            <a:r>
              <a:rPr lang="en-US" dirty="0">
                <a:ea typeface="+mn-lt"/>
                <a:cs typeface="+mn-lt"/>
              </a:rPr>
              <a:t>Definition: Refers to the objective or goal behind collecting, processing, and analyzing data.</a:t>
            </a:r>
            <a:endParaRPr lang="en-US" dirty="0">
              <a:ea typeface="Source Sans Pro"/>
            </a:endParaRPr>
          </a:p>
          <a:p>
            <a:endParaRPr lang="en-US"/>
          </a:p>
          <a:p>
            <a:r>
              <a:rPr lang="en-US" dirty="0">
                <a:ea typeface="+mn-lt"/>
                <a:cs typeface="+mn-lt"/>
              </a:rPr>
              <a:t>Example: A retail company uses data to understand customer behavior, optimize inventory levels, and enhance the shopping experience. Clearly defined purposes help in focusing efforts and resources on the most valuable data activities.</a:t>
            </a:r>
            <a:endParaRPr lang="en-US" dirty="0"/>
          </a:p>
        </p:txBody>
      </p:sp>
    </p:spTree>
    <p:extLst>
      <p:ext uri="{BB962C8B-B14F-4D97-AF65-F5344CB8AC3E}">
        <p14:creationId xmlns:p14="http://schemas.microsoft.com/office/powerpoint/2010/main" val="3253484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9714B-E89A-45DE-CC1E-AB3820E275C8}"/>
              </a:ext>
            </a:extLst>
          </p:cNvPr>
          <p:cNvSpPr>
            <a:spLocks noGrp="1"/>
          </p:cNvSpPr>
          <p:nvPr>
            <p:ph type="title"/>
          </p:nvPr>
        </p:nvSpPr>
        <p:spPr/>
        <p:txBody>
          <a:bodyPr/>
          <a:lstStyle/>
          <a:p>
            <a:r>
              <a:rPr lang="en-US" b="1" dirty="0">
                <a:ea typeface="Source Sans Pro"/>
              </a:rPr>
              <a:t>PEOPLE</a:t>
            </a:r>
          </a:p>
        </p:txBody>
      </p:sp>
      <p:sp>
        <p:nvSpPr>
          <p:cNvPr id="3" name="Content Placeholder 2">
            <a:extLst>
              <a:ext uri="{FF2B5EF4-FFF2-40B4-BE49-F238E27FC236}">
                <a16:creationId xmlns:a16="http://schemas.microsoft.com/office/drawing/2014/main" id="{98909BC7-275B-1549-CFA0-D8BBF5D44BEB}"/>
              </a:ext>
            </a:extLst>
          </p:cNvPr>
          <p:cNvSpPr>
            <a:spLocks noGrp="1"/>
          </p:cNvSpPr>
          <p:nvPr>
            <p:ph idx="1"/>
          </p:nvPr>
        </p:nvSpPr>
        <p:spPr/>
        <p:txBody>
          <a:bodyPr vert="horz" lIns="91440" tIns="45720" rIns="91440" bIns="45720" rtlCol="0" anchor="t">
            <a:normAutofit/>
          </a:bodyPr>
          <a:lstStyle/>
          <a:p>
            <a:r>
              <a:rPr lang="en-US" dirty="0">
                <a:ea typeface="+mn-lt"/>
                <a:cs typeface="+mn-lt"/>
              </a:rPr>
              <a:t>Definition: Involves the individuals who interact with data, including data scientists, analysts, and business users.</a:t>
            </a:r>
            <a:endParaRPr lang="en-US" dirty="0">
              <a:ea typeface="Source Sans Pro"/>
            </a:endParaRPr>
          </a:p>
          <a:p>
            <a:endParaRPr lang="en-US"/>
          </a:p>
          <a:p>
            <a:r>
              <a:rPr lang="en-US" dirty="0">
                <a:ea typeface="+mn-lt"/>
                <a:cs typeface="+mn-lt"/>
              </a:rPr>
              <a:t>Example: A successful data strategy requires a team with the right skills and expertise to extract insights from data, ensure data quality, and make data-driven decisions. Training and collaboration across departments enhance data literacy and utilization.</a:t>
            </a:r>
            <a:endParaRPr lang="en-US" dirty="0"/>
          </a:p>
        </p:txBody>
      </p:sp>
    </p:spTree>
    <p:extLst>
      <p:ext uri="{BB962C8B-B14F-4D97-AF65-F5344CB8AC3E}">
        <p14:creationId xmlns:p14="http://schemas.microsoft.com/office/powerpoint/2010/main" val="3065616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9714B-E89A-45DE-CC1E-AB3820E275C8}"/>
              </a:ext>
            </a:extLst>
          </p:cNvPr>
          <p:cNvSpPr>
            <a:spLocks noGrp="1"/>
          </p:cNvSpPr>
          <p:nvPr>
            <p:ph type="title"/>
          </p:nvPr>
        </p:nvSpPr>
        <p:spPr/>
        <p:txBody>
          <a:bodyPr/>
          <a:lstStyle/>
          <a:p>
            <a:r>
              <a:rPr lang="en-US" b="1" dirty="0">
                <a:ea typeface="Source Sans Pro"/>
              </a:rPr>
              <a:t>PROCESS</a:t>
            </a:r>
          </a:p>
        </p:txBody>
      </p:sp>
      <p:sp>
        <p:nvSpPr>
          <p:cNvPr id="3" name="Content Placeholder 2">
            <a:extLst>
              <a:ext uri="{FF2B5EF4-FFF2-40B4-BE49-F238E27FC236}">
                <a16:creationId xmlns:a16="http://schemas.microsoft.com/office/drawing/2014/main" id="{98909BC7-275B-1549-CFA0-D8BBF5D44BEB}"/>
              </a:ext>
            </a:extLst>
          </p:cNvPr>
          <p:cNvSpPr>
            <a:spLocks noGrp="1"/>
          </p:cNvSpPr>
          <p:nvPr>
            <p:ph idx="1"/>
          </p:nvPr>
        </p:nvSpPr>
        <p:spPr/>
        <p:txBody>
          <a:bodyPr vert="horz" lIns="91440" tIns="45720" rIns="91440" bIns="45720" rtlCol="0" anchor="t">
            <a:normAutofit/>
          </a:bodyPr>
          <a:lstStyle/>
          <a:p>
            <a:r>
              <a:rPr lang="en-US" dirty="0">
                <a:ea typeface="+mn-lt"/>
                <a:cs typeface="+mn-lt"/>
              </a:rPr>
              <a:t>Definition: Encompasses the methodologies and workflows for data collection, storage, processing, and analysis.</a:t>
            </a:r>
            <a:endParaRPr lang="en-US" dirty="0">
              <a:ea typeface="Source Sans Pro"/>
            </a:endParaRPr>
          </a:p>
          <a:p>
            <a:endParaRPr lang="en-US"/>
          </a:p>
          <a:p>
            <a:r>
              <a:rPr lang="en-US" dirty="0">
                <a:ea typeface="+mn-lt"/>
                <a:cs typeface="+mn-lt"/>
              </a:rPr>
              <a:t>Example: Establishing a clear process for data governance, including data validation, cleaning, and integration, ensures data accuracy and reliability. Standardized processes also help in maintaining consistency and compliance.</a:t>
            </a:r>
            <a:endParaRPr lang="en-US" dirty="0"/>
          </a:p>
        </p:txBody>
      </p:sp>
    </p:spTree>
    <p:extLst>
      <p:ext uri="{BB962C8B-B14F-4D97-AF65-F5344CB8AC3E}">
        <p14:creationId xmlns:p14="http://schemas.microsoft.com/office/powerpoint/2010/main" val="2895480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E16CB-072E-AFA8-874E-7C9255329868}"/>
              </a:ext>
            </a:extLst>
          </p:cNvPr>
          <p:cNvSpPr>
            <a:spLocks noGrp="1"/>
          </p:cNvSpPr>
          <p:nvPr>
            <p:ph type="title"/>
          </p:nvPr>
        </p:nvSpPr>
        <p:spPr/>
        <p:txBody>
          <a:bodyPr/>
          <a:lstStyle/>
          <a:p>
            <a:r>
              <a:rPr lang="en-US" b="1" dirty="0">
                <a:ea typeface="Source Sans Pro"/>
              </a:rPr>
              <a:t>Facts</a:t>
            </a:r>
          </a:p>
        </p:txBody>
      </p:sp>
      <p:sp>
        <p:nvSpPr>
          <p:cNvPr id="3" name="Content Placeholder 2">
            <a:extLst>
              <a:ext uri="{FF2B5EF4-FFF2-40B4-BE49-F238E27FC236}">
                <a16:creationId xmlns:a16="http://schemas.microsoft.com/office/drawing/2014/main" id="{C57A5705-165A-3603-BEE0-AACD6EF7F9E4}"/>
              </a:ext>
            </a:extLst>
          </p:cNvPr>
          <p:cNvSpPr>
            <a:spLocks noGrp="1"/>
          </p:cNvSpPr>
          <p:nvPr>
            <p:ph idx="1"/>
          </p:nvPr>
        </p:nvSpPr>
        <p:spPr/>
        <p:txBody>
          <a:bodyPr vert="horz" lIns="91440" tIns="45720" rIns="91440" bIns="45720" rtlCol="0" anchor="t">
            <a:normAutofit/>
          </a:bodyPr>
          <a:lstStyle/>
          <a:p>
            <a:r>
              <a:rPr lang="en-US" dirty="0">
                <a:ea typeface="+mn-lt"/>
                <a:cs typeface="+mn-lt"/>
              </a:rPr>
              <a:t>Definition: Objective and verifiable pieces of information.</a:t>
            </a:r>
            <a:endParaRPr lang="en-US" dirty="0">
              <a:ea typeface="Source Sans Pro"/>
            </a:endParaRPr>
          </a:p>
          <a:p>
            <a:endParaRPr lang="en-US"/>
          </a:p>
          <a:p>
            <a:r>
              <a:rPr lang="en-US" dirty="0">
                <a:ea typeface="+mn-lt"/>
                <a:cs typeface="+mn-lt"/>
              </a:rPr>
              <a:t>Example: The Earth orbits the Sun, water freezes at 0°C, or a person’s birthdate.</a:t>
            </a:r>
            <a:endParaRPr lang="en-US" dirty="0"/>
          </a:p>
        </p:txBody>
      </p:sp>
    </p:spTree>
    <p:extLst>
      <p:ext uri="{BB962C8B-B14F-4D97-AF65-F5344CB8AC3E}">
        <p14:creationId xmlns:p14="http://schemas.microsoft.com/office/powerpoint/2010/main" val="12824615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9714B-E89A-45DE-CC1E-AB3820E275C8}"/>
              </a:ext>
            </a:extLst>
          </p:cNvPr>
          <p:cNvSpPr>
            <a:spLocks noGrp="1"/>
          </p:cNvSpPr>
          <p:nvPr>
            <p:ph type="title"/>
          </p:nvPr>
        </p:nvSpPr>
        <p:spPr/>
        <p:txBody>
          <a:bodyPr/>
          <a:lstStyle/>
          <a:p>
            <a:r>
              <a:rPr lang="en-US" b="1" dirty="0">
                <a:ea typeface="Source Sans Pro"/>
              </a:rPr>
              <a:t>PLATFORMS</a:t>
            </a:r>
          </a:p>
        </p:txBody>
      </p:sp>
      <p:sp>
        <p:nvSpPr>
          <p:cNvPr id="3" name="Content Placeholder 2">
            <a:extLst>
              <a:ext uri="{FF2B5EF4-FFF2-40B4-BE49-F238E27FC236}">
                <a16:creationId xmlns:a16="http://schemas.microsoft.com/office/drawing/2014/main" id="{98909BC7-275B-1549-CFA0-D8BBF5D44BEB}"/>
              </a:ext>
            </a:extLst>
          </p:cNvPr>
          <p:cNvSpPr>
            <a:spLocks noGrp="1"/>
          </p:cNvSpPr>
          <p:nvPr>
            <p:ph idx="1"/>
          </p:nvPr>
        </p:nvSpPr>
        <p:spPr/>
        <p:txBody>
          <a:bodyPr vert="horz" lIns="91440" tIns="45720" rIns="91440" bIns="45720" rtlCol="0" anchor="t">
            <a:normAutofit/>
          </a:bodyPr>
          <a:lstStyle/>
          <a:p>
            <a:r>
              <a:rPr lang="en-US" dirty="0">
                <a:ea typeface="+mn-lt"/>
                <a:cs typeface="+mn-lt"/>
              </a:rPr>
              <a:t>Definition: Refers to the technology and tools used to manage and analyze data.</a:t>
            </a:r>
            <a:endParaRPr lang="en-US" dirty="0">
              <a:ea typeface="Source Sans Pro"/>
            </a:endParaRPr>
          </a:p>
          <a:p>
            <a:endParaRPr lang="en-US"/>
          </a:p>
          <a:p>
            <a:r>
              <a:rPr lang="en-US" dirty="0">
                <a:ea typeface="+mn-lt"/>
                <a:cs typeface="+mn-lt"/>
              </a:rPr>
              <a:t>Example: Cloud-based data platforms, data warehouses, and analytical tools like Tableau, Power BI, or Hadoop enable organizations to store, process, and visualize data efficiently. The right platform choice depends on the organization's needs and scale.</a:t>
            </a:r>
            <a:endParaRPr lang="en-US" dirty="0"/>
          </a:p>
        </p:txBody>
      </p:sp>
    </p:spTree>
    <p:extLst>
      <p:ext uri="{BB962C8B-B14F-4D97-AF65-F5344CB8AC3E}">
        <p14:creationId xmlns:p14="http://schemas.microsoft.com/office/powerpoint/2010/main" val="8573672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9714B-E89A-45DE-CC1E-AB3820E275C8}"/>
              </a:ext>
            </a:extLst>
          </p:cNvPr>
          <p:cNvSpPr>
            <a:spLocks noGrp="1"/>
          </p:cNvSpPr>
          <p:nvPr>
            <p:ph type="title"/>
          </p:nvPr>
        </p:nvSpPr>
        <p:spPr/>
        <p:txBody>
          <a:bodyPr/>
          <a:lstStyle/>
          <a:p>
            <a:r>
              <a:rPr lang="en-US" b="1" dirty="0">
                <a:ea typeface="Source Sans Pro"/>
              </a:rPr>
              <a:t>PROGRAMMABILITY</a:t>
            </a:r>
          </a:p>
        </p:txBody>
      </p:sp>
      <p:sp>
        <p:nvSpPr>
          <p:cNvPr id="3" name="Content Placeholder 2">
            <a:extLst>
              <a:ext uri="{FF2B5EF4-FFF2-40B4-BE49-F238E27FC236}">
                <a16:creationId xmlns:a16="http://schemas.microsoft.com/office/drawing/2014/main" id="{98909BC7-275B-1549-CFA0-D8BBF5D44BEB}"/>
              </a:ext>
            </a:extLst>
          </p:cNvPr>
          <p:cNvSpPr>
            <a:spLocks noGrp="1"/>
          </p:cNvSpPr>
          <p:nvPr>
            <p:ph idx="1"/>
          </p:nvPr>
        </p:nvSpPr>
        <p:spPr/>
        <p:txBody>
          <a:bodyPr vert="horz" lIns="91440" tIns="45720" rIns="91440" bIns="45720" rtlCol="0" anchor="t">
            <a:normAutofit/>
          </a:bodyPr>
          <a:lstStyle/>
          <a:p>
            <a:r>
              <a:rPr lang="en-US" dirty="0">
                <a:ea typeface="+mn-lt"/>
                <a:cs typeface="+mn-lt"/>
              </a:rPr>
              <a:t>Definition: Involves the ability to program and automate data tasks to enhance efficiency and scalability.</a:t>
            </a:r>
            <a:endParaRPr lang="en-US" dirty="0">
              <a:ea typeface="Source Sans Pro"/>
            </a:endParaRPr>
          </a:p>
          <a:p>
            <a:endParaRPr lang="en-US"/>
          </a:p>
          <a:p>
            <a:r>
              <a:rPr lang="en-US" dirty="0">
                <a:ea typeface="+mn-lt"/>
                <a:cs typeface="+mn-lt"/>
              </a:rPr>
              <a:t>Example: Using programming languages like Python or R for data analysis, automation scripts for data pipelines, and APIs for data integration allows for streamlined operations and faster insights. Programmability also supports advanced analytics and machine learning.</a:t>
            </a:r>
            <a:endParaRPr lang="en-US" dirty="0"/>
          </a:p>
        </p:txBody>
      </p:sp>
    </p:spTree>
    <p:extLst>
      <p:ext uri="{BB962C8B-B14F-4D97-AF65-F5344CB8AC3E}">
        <p14:creationId xmlns:p14="http://schemas.microsoft.com/office/powerpoint/2010/main" val="2995963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24BC1-BE05-DF1E-BAE5-6B0BFE41DFB7}"/>
              </a:ext>
            </a:extLst>
          </p:cNvPr>
          <p:cNvSpPr>
            <a:spLocks noGrp="1"/>
          </p:cNvSpPr>
          <p:nvPr>
            <p:ph type="title"/>
          </p:nvPr>
        </p:nvSpPr>
        <p:spPr/>
        <p:txBody>
          <a:bodyPr/>
          <a:lstStyle/>
          <a:p>
            <a:r>
              <a:rPr lang="en-US" dirty="0">
                <a:ea typeface="Source Sans Pro"/>
              </a:rPr>
              <a:t>THANK YOU </a:t>
            </a:r>
            <a:endParaRPr lang="en-US" dirty="0"/>
          </a:p>
        </p:txBody>
      </p:sp>
      <p:sp>
        <p:nvSpPr>
          <p:cNvPr id="3" name="Text Placeholder 2">
            <a:extLst>
              <a:ext uri="{FF2B5EF4-FFF2-40B4-BE49-F238E27FC236}">
                <a16:creationId xmlns:a16="http://schemas.microsoft.com/office/drawing/2014/main" id="{9437D750-2121-9FE5-83B4-1972948A2B21}"/>
              </a:ext>
            </a:extLst>
          </p:cNvPr>
          <p:cNvSpPr>
            <a:spLocks noGrp="1"/>
          </p:cNvSpPr>
          <p:nvPr>
            <p:ph type="body" idx="1"/>
          </p:nvPr>
        </p:nvSpPr>
        <p:spPr/>
        <p:txBody>
          <a:bodyPr vert="horz" lIns="91440" tIns="45720" rIns="91440" bIns="45720" rtlCol="0" anchor="t">
            <a:normAutofit/>
          </a:bodyPr>
          <a:lstStyle/>
          <a:p>
            <a:r>
              <a:rPr lang="en-US" dirty="0">
                <a:ea typeface="Source Sans Pro"/>
              </a:rPr>
              <a:t>ANY QUESTIONS ?</a:t>
            </a:r>
            <a:endParaRPr lang="en-US" dirty="0"/>
          </a:p>
        </p:txBody>
      </p:sp>
    </p:spTree>
    <p:extLst>
      <p:ext uri="{BB962C8B-B14F-4D97-AF65-F5344CB8AC3E}">
        <p14:creationId xmlns:p14="http://schemas.microsoft.com/office/powerpoint/2010/main" val="3176805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E16CB-072E-AFA8-874E-7C9255329868}"/>
              </a:ext>
            </a:extLst>
          </p:cNvPr>
          <p:cNvSpPr>
            <a:spLocks noGrp="1"/>
          </p:cNvSpPr>
          <p:nvPr>
            <p:ph type="title"/>
          </p:nvPr>
        </p:nvSpPr>
        <p:spPr/>
        <p:txBody>
          <a:bodyPr/>
          <a:lstStyle/>
          <a:p>
            <a:r>
              <a:rPr lang="en-US" b="1" dirty="0">
                <a:ea typeface="Source Sans Pro"/>
              </a:rPr>
              <a:t>Observations</a:t>
            </a:r>
          </a:p>
        </p:txBody>
      </p:sp>
      <p:sp>
        <p:nvSpPr>
          <p:cNvPr id="3" name="Content Placeholder 2">
            <a:extLst>
              <a:ext uri="{FF2B5EF4-FFF2-40B4-BE49-F238E27FC236}">
                <a16:creationId xmlns:a16="http://schemas.microsoft.com/office/drawing/2014/main" id="{C57A5705-165A-3603-BEE0-AACD6EF7F9E4}"/>
              </a:ext>
            </a:extLst>
          </p:cNvPr>
          <p:cNvSpPr>
            <a:spLocks noGrp="1"/>
          </p:cNvSpPr>
          <p:nvPr>
            <p:ph idx="1"/>
          </p:nvPr>
        </p:nvSpPr>
        <p:spPr/>
        <p:txBody>
          <a:bodyPr vert="horz" lIns="91440" tIns="45720" rIns="91440" bIns="45720" rtlCol="0" anchor="t">
            <a:normAutofit/>
          </a:bodyPr>
          <a:lstStyle/>
          <a:p>
            <a:r>
              <a:rPr lang="en-US" dirty="0">
                <a:ea typeface="+mn-lt"/>
                <a:cs typeface="+mn-lt"/>
              </a:rPr>
              <a:t>Definition: Data collected through watching and recording events or phenomena.</a:t>
            </a:r>
            <a:endParaRPr lang="en-US" dirty="0">
              <a:ea typeface="Source Sans Pro"/>
            </a:endParaRPr>
          </a:p>
          <a:p>
            <a:endParaRPr lang="en-US"/>
          </a:p>
          <a:p>
            <a:r>
              <a:rPr lang="en-US" dirty="0">
                <a:ea typeface="+mn-lt"/>
                <a:cs typeface="+mn-lt"/>
              </a:rPr>
              <a:t>Example: Notes taken during an experiment, customer behavior in a store, or weather conditions over time.</a:t>
            </a:r>
            <a:endParaRPr lang="en-US" dirty="0"/>
          </a:p>
        </p:txBody>
      </p:sp>
    </p:spTree>
    <p:extLst>
      <p:ext uri="{BB962C8B-B14F-4D97-AF65-F5344CB8AC3E}">
        <p14:creationId xmlns:p14="http://schemas.microsoft.com/office/powerpoint/2010/main" val="2692254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E16CB-072E-AFA8-874E-7C9255329868}"/>
              </a:ext>
            </a:extLst>
          </p:cNvPr>
          <p:cNvSpPr>
            <a:spLocks noGrp="1"/>
          </p:cNvSpPr>
          <p:nvPr>
            <p:ph type="title"/>
          </p:nvPr>
        </p:nvSpPr>
        <p:spPr/>
        <p:txBody>
          <a:bodyPr/>
          <a:lstStyle/>
          <a:p>
            <a:r>
              <a:rPr lang="en-US" b="1" dirty="0">
                <a:ea typeface="Source Sans Pro"/>
              </a:rPr>
              <a:t>Measures</a:t>
            </a:r>
          </a:p>
        </p:txBody>
      </p:sp>
      <p:sp>
        <p:nvSpPr>
          <p:cNvPr id="3" name="Content Placeholder 2">
            <a:extLst>
              <a:ext uri="{FF2B5EF4-FFF2-40B4-BE49-F238E27FC236}">
                <a16:creationId xmlns:a16="http://schemas.microsoft.com/office/drawing/2014/main" id="{C57A5705-165A-3603-BEE0-AACD6EF7F9E4}"/>
              </a:ext>
            </a:extLst>
          </p:cNvPr>
          <p:cNvSpPr>
            <a:spLocks noGrp="1"/>
          </p:cNvSpPr>
          <p:nvPr>
            <p:ph idx="1"/>
          </p:nvPr>
        </p:nvSpPr>
        <p:spPr/>
        <p:txBody>
          <a:bodyPr vert="horz" lIns="91440" tIns="45720" rIns="91440" bIns="45720" rtlCol="0" anchor="t">
            <a:normAutofit/>
          </a:bodyPr>
          <a:lstStyle/>
          <a:p>
            <a:r>
              <a:rPr lang="en-US" dirty="0">
                <a:ea typeface="+mn-lt"/>
                <a:cs typeface="+mn-lt"/>
              </a:rPr>
              <a:t>Definition: Data obtained through quantifying characteristics of an object or event.</a:t>
            </a:r>
            <a:endParaRPr lang="en-US" dirty="0">
              <a:ea typeface="Source Sans Pro"/>
            </a:endParaRPr>
          </a:p>
          <a:p>
            <a:endParaRPr lang="en-US"/>
          </a:p>
          <a:p>
            <a:r>
              <a:rPr lang="en-US" dirty="0">
                <a:ea typeface="+mn-lt"/>
                <a:cs typeface="+mn-lt"/>
              </a:rPr>
              <a:t>Example: Length (meters), weight (kilograms), or time (seconds).</a:t>
            </a:r>
            <a:endParaRPr lang="en-US" dirty="0"/>
          </a:p>
        </p:txBody>
      </p:sp>
    </p:spTree>
    <p:extLst>
      <p:ext uri="{BB962C8B-B14F-4D97-AF65-F5344CB8AC3E}">
        <p14:creationId xmlns:p14="http://schemas.microsoft.com/office/powerpoint/2010/main" val="3791337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E16CB-072E-AFA8-874E-7C9255329868}"/>
              </a:ext>
            </a:extLst>
          </p:cNvPr>
          <p:cNvSpPr>
            <a:spLocks noGrp="1"/>
          </p:cNvSpPr>
          <p:nvPr>
            <p:ph type="title"/>
          </p:nvPr>
        </p:nvSpPr>
        <p:spPr/>
        <p:txBody>
          <a:bodyPr/>
          <a:lstStyle/>
          <a:p>
            <a:r>
              <a:rPr lang="en-US" b="1" dirty="0">
                <a:ea typeface="Source Sans Pro"/>
              </a:rPr>
              <a:t>Graphs</a:t>
            </a:r>
          </a:p>
        </p:txBody>
      </p:sp>
      <p:sp>
        <p:nvSpPr>
          <p:cNvPr id="3" name="Content Placeholder 2">
            <a:extLst>
              <a:ext uri="{FF2B5EF4-FFF2-40B4-BE49-F238E27FC236}">
                <a16:creationId xmlns:a16="http://schemas.microsoft.com/office/drawing/2014/main" id="{C57A5705-165A-3603-BEE0-AACD6EF7F9E4}"/>
              </a:ext>
            </a:extLst>
          </p:cNvPr>
          <p:cNvSpPr>
            <a:spLocks noGrp="1"/>
          </p:cNvSpPr>
          <p:nvPr>
            <p:ph idx="1"/>
          </p:nvPr>
        </p:nvSpPr>
        <p:spPr/>
        <p:txBody>
          <a:bodyPr vert="horz" lIns="91440" tIns="45720" rIns="91440" bIns="45720" rtlCol="0" anchor="t">
            <a:normAutofit/>
          </a:bodyPr>
          <a:lstStyle/>
          <a:p>
            <a:r>
              <a:rPr lang="en-US" dirty="0">
                <a:ea typeface="+mn-lt"/>
                <a:cs typeface="+mn-lt"/>
              </a:rPr>
              <a:t>Definition: Visual representations of data designed to show relationships or trends.</a:t>
            </a:r>
            <a:endParaRPr lang="en-US" dirty="0">
              <a:ea typeface="Source Sans Pro"/>
            </a:endParaRPr>
          </a:p>
          <a:p>
            <a:endParaRPr lang="en-US"/>
          </a:p>
          <a:p>
            <a:r>
              <a:rPr lang="en-US" dirty="0">
                <a:ea typeface="+mn-lt"/>
                <a:cs typeface="+mn-lt"/>
              </a:rPr>
              <a:t>Example: Bar charts, line graphs, pie charts, or scatter plots.</a:t>
            </a:r>
            <a:endParaRPr lang="en-US" dirty="0"/>
          </a:p>
        </p:txBody>
      </p:sp>
    </p:spTree>
    <p:extLst>
      <p:ext uri="{BB962C8B-B14F-4D97-AF65-F5344CB8AC3E}">
        <p14:creationId xmlns:p14="http://schemas.microsoft.com/office/powerpoint/2010/main" val="3379306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E16CB-072E-AFA8-874E-7C9255329868}"/>
              </a:ext>
            </a:extLst>
          </p:cNvPr>
          <p:cNvSpPr>
            <a:spLocks noGrp="1"/>
          </p:cNvSpPr>
          <p:nvPr>
            <p:ph type="title"/>
          </p:nvPr>
        </p:nvSpPr>
        <p:spPr/>
        <p:txBody>
          <a:bodyPr/>
          <a:lstStyle/>
          <a:p>
            <a:r>
              <a:rPr lang="en-US" b="1" dirty="0">
                <a:ea typeface="Source Sans Pro"/>
              </a:rPr>
              <a:t>Information</a:t>
            </a:r>
          </a:p>
        </p:txBody>
      </p:sp>
      <p:sp>
        <p:nvSpPr>
          <p:cNvPr id="3" name="Content Placeholder 2">
            <a:extLst>
              <a:ext uri="{FF2B5EF4-FFF2-40B4-BE49-F238E27FC236}">
                <a16:creationId xmlns:a16="http://schemas.microsoft.com/office/drawing/2014/main" id="{C57A5705-165A-3603-BEE0-AACD6EF7F9E4}"/>
              </a:ext>
            </a:extLst>
          </p:cNvPr>
          <p:cNvSpPr>
            <a:spLocks noGrp="1"/>
          </p:cNvSpPr>
          <p:nvPr>
            <p:ph idx="1"/>
          </p:nvPr>
        </p:nvSpPr>
        <p:spPr/>
        <p:txBody>
          <a:bodyPr vert="horz" lIns="91440" tIns="45720" rIns="91440" bIns="45720" rtlCol="0" anchor="t">
            <a:normAutofit/>
          </a:bodyPr>
          <a:lstStyle/>
          <a:p>
            <a:r>
              <a:rPr lang="en-US" dirty="0">
                <a:ea typeface="+mn-lt"/>
                <a:cs typeface="+mn-lt"/>
              </a:rPr>
              <a:t>Definition: Processed data that has meaning and context, providing insights or knowledge.</a:t>
            </a:r>
            <a:endParaRPr lang="en-US" dirty="0">
              <a:ea typeface="Source Sans Pro"/>
            </a:endParaRPr>
          </a:p>
          <a:p>
            <a:endParaRPr lang="en-US"/>
          </a:p>
          <a:p>
            <a:r>
              <a:rPr lang="en-US" dirty="0">
                <a:ea typeface="+mn-lt"/>
                <a:cs typeface="+mn-lt"/>
              </a:rPr>
              <a:t>Example: A report summarizing sales trends, an analysis of customer satisfaction scores, or a weather forecast.</a:t>
            </a:r>
            <a:endParaRPr lang="en-US" dirty="0"/>
          </a:p>
        </p:txBody>
      </p:sp>
    </p:spTree>
    <p:extLst>
      <p:ext uri="{BB962C8B-B14F-4D97-AF65-F5344CB8AC3E}">
        <p14:creationId xmlns:p14="http://schemas.microsoft.com/office/powerpoint/2010/main" val="628810377"/>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52</Slides>
  <Notes>0</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FunkyShapesDarkVTI</vt:lpstr>
      <vt:lpstr>Assignment 6</vt:lpstr>
      <vt:lpstr>What is data ? &amp; Different types of data?</vt:lpstr>
      <vt:lpstr>Quantity</vt:lpstr>
      <vt:lpstr>Numbers</vt:lpstr>
      <vt:lpstr>Facts</vt:lpstr>
      <vt:lpstr>Observations</vt:lpstr>
      <vt:lpstr>Measures</vt:lpstr>
      <vt:lpstr>Graphs</vt:lpstr>
      <vt:lpstr>Information</vt:lpstr>
      <vt:lpstr>What is Information &amp; types of info. ? </vt:lpstr>
      <vt:lpstr>Descriptive </vt:lpstr>
      <vt:lpstr>Quantative </vt:lpstr>
      <vt:lpstr>Qualitative</vt:lpstr>
      <vt:lpstr>Historical </vt:lpstr>
      <vt:lpstr>Analytical</vt:lpstr>
      <vt:lpstr>LOW-CODE</vt:lpstr>
      <vt:lpstr>Difference b/w low and no code </vt:lpstr>
      <vt:lpstr>Benefits of LOW CODE</vt:lpstr>
      <vt:lpstr>Advantages of LOW CODE </vt:lpstr>
      <vt:lpstr>Disadvantages of LOW CODE </vt:lpstr>
      <vt:lpstr>Low –code essentials</vt:lpstr>
      <vt:lpstr>Appain</vt:lpstr>
      <vt:lpstr>PowerPoint Presentation</vt:lpstr>
      <vt:lpstr>Appsmith</vt:lpstr>
      <vt:lpstr>PowerPoint Presentation</vt:lpstr>
      <vt:lpstr>Xano</vt:lpstr>
      <vt:lpstr>Superblocks</vt:lpstr>
      <vt:lpstr>PowerPoint Presentation</vt:lpstr>
      <vt:lpstr>Mendix</vt:lpstr>
      <vt:lpstr>PowerPoint Presentation</vt:lpstr>
      <vt:lpstr>Nintex</vt:lpstr>
      <vt:lpstr>Studio Creatio</vt:lpstr>
      <vt:lpstr>PowerPoint Presentation</vt:lpstr>
      <vt:lpstr>Caspio</vt:lpstr>
      <vt:lpstr>PowerPoint Presentation</vt:lpstr>
      <vt:lpstr>WaveMaker</vt:lpstr>
      <vt:lpstr>PowerPoint Presentation</vt:lpstr>
      <vt:lpstr>Jotform Apps</vt:lpstr>
      <vt:lpstr>PowerPoint Presentation</vt:lpstr>
      <vt:lpstr>5 Types of V</vt:lpstr>
      <vt:lpstr>VOLUME</vt:lpstr>
      <vt:lpstr>VARIETY</vt:lpstr>
      <vt:lpstr>VELOCITY</vt:lpstr>
      <vt:lpstr>VERACITY</vt:lpstr>
      <vt:lpstr>VALUE</vt:lpstr>
      <vt:lpstr>5 Types of P</vt:lpstr>
      <vt:lpstr>PURPOSE</vt:lpstr>
      <vt:lpstr>PEOPLE</vt:lpstr>
      <vt:lpstr>PROCESS</vt:lpstr>
      <vt:lpstr>PLATFORMS</vt:lpstr>
      <vt:lpstr>PROGRAMMABILITY</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306</cp:revision>
  <dcterms:created xsi:type="dcterms:W3CDTF">2024-11-26T05:08:27Z</dcterms:created>
  <dcterms:modified xsi:type="dcterms:W3CDTF">2024-11-26T07:11:34Z</dcterms:modified>
</cp:coreProperties>
</file>